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7" r:id="rId3"/>
    <p:sldId id="258" r:id="rId4"/>
    <p:sldId id="259" r:id="rId5"/>
    <p:sldId id="264" r:id="rId6"/>
    <p:sldId id="267" r:id="rId7"/>
    <p:sldId id="265" r:id="rId8"/>
    <p:sldId id="260" r:id="rId9"/>
    <p:sldId id="266" r:id="rId10"/>
    <p:sldId id="261" r:id="rId11"/>
    <p:sldId id="262" r:id="rId12"/>
    <p:sldId id="263"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2" r:id="rId27"/>
    <p:sldId id="281" r:id="rId28"/>
    <p:sldId id="28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1939"/>
    <a:srgbClr val="ED19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033" autoAdjust="0"/>
  </p:normalViewPr>
  <p:slideViewPr>
    <p:cSldViewPr snapToGrid="0">
      <p:cViewPr varScale="1">
        <p:scale>
          <a:sx n="82" d="100"/>
          <a:sy n="82" d="100"/>
        </p:scale>
        <p:origin x="67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B62949-A3DD-4BFE-8481-EFF450D98454}" type="datetimeFigureOut">
              <a:rPr lang="en-IN" smtClean="0"/>
              <a:t>31-12-2023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17BB0-F8F7-464C-96AA-B5EB9E7D94B4}" type="slidenum">
              <a:rPr lang="en-IN" smtClean="0"/>
              <a:t>‹#›</a:t>
            </a:fld>
            <a:endParaRPr lang="en-IN"/>
          </a:p>
        </p:txBody>
      </p:sp>
    </p:spTree>
    <p:extLst>
      <p:ext uri="{BB962C8B-B14F-4D97-AF65-F5344CB8AC3E}">
        <p14:creationId xmlns:p14="http://schemas.microsoft.com/office/powerpoint/2010/main" val="338773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F9665-C597-672D-E9D4-908033FBB5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D829129-C275-FC89-B4F1-D3E1A138B5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5" name="Footer Placeholder 4">
            <a:extLst>
              <a:ext uri="{FF2B5EF4-FFF2-40B4-BE49-F238E27FC236}">
                <a16:creationId xmlns:a16="http://schemas.microsoft.com/office/drawing/2014/main" id="{66262794-AC0E-9FCF-42F0-F98A47F291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720BF1-4760-3040-9841-E95C60578A1E}"/>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25112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DAEBA-3F97-A9B1-8862-3F142BCA790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594250A-B02E-3032-6D4C-B32A038BB9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4A4F39-7D4B-1230-1694-9F19F129A354}"/>
              </a:ext>
            </a:extLst>
          </p:cNvPr>
          <p:cNvSpPr>
            <a:spLocks noGrp="1"/>
          </p:cNvSpPr>
          <p:nvPr>
            <p:ph type="dt" sz="half" idx="10"/>
          </p:nvPr>
        </p:nvSpPr>
        <p:spPr/>
        <p:txBody>
          <a:bodyPr/>
          <a:lstStyle/>
          <a:p>
            <a:fld id="{4598157C-CFBE-4DBD-B06C-7E017BE71CDC}" type="datetime1">
              <a:rPr lang="en-IN" smtClean="0"/>
              <a:t>31-12-2023</a:t>
            </a:fld>
            <a:endParaRPr lang="en-IN"/>
          </a:p>
        </p:txBody>
      </p:sp>
      <p:sp>
        <p:nvSpPr>
          <p:cNvPr id="5" name="Footer Placeholder 4">
            <a:extLst>
              <a:ext uri="{FF2B5EF4-FFF2-40B4-BE49-F238E27FC236}">
                <a16:creationId xmlns:a16="http://schemas.microsoft.com/office/drawing/2014/main" id="{4E5924C9-89DA-F6DE-AAB9-51560A8CD5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EB353E-FE76-2216-EC26-F46BA469FB03}"/>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1722392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EA25E4-DE7A-100B-8EFF-4C56A88A6E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6813419-D79D-72DD-E117-C58CE25CD3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926913-A7FB-3DCF-4B95-B27EBC402262}"/>
              </a:ext>
            </a:extLst>
          </p:cNvPr>
          <p:cNvSpPr>
            <a:spLocks noGrp="1"/>
          </p:cNvSpPr>
          <p:nvPr>
            <p:ph type="dt" sz="half" idx="10"/>
          </p:nvPr>
        </p:nvSpPr>
        <p:spPr/>
        <p:txBody>
          <a:bodyPr/>
          <a:lstStyle/>
          <a:p>
            <a:fld id="{69F03E05-2CAF-4570-A538-8E7FF0B630E8}" type="datetime1">
              <a:rPr lang="en-IN" smtClean="0"/>
              <a:t>31-12-2023</a:t>
            </a:fld>
            <a:endParaRPr lang="en-IN"/>
          </a:p>
        </p:txBody>
      </p:sp>
      <p:sp>
        <p:nvSpPr>
          <p:cNvPr id="5" name="Footer Placeholder 4">
            <a:extLst>
              <a:ext uri="{FF2B5EF4-FFF2-40B4-BE49-F238E27FC236}">
                <a16:creationId xmlns:a16="http://schemas.microsoft.com/office/drawing/2014/main" id="{D2B2FFE8-8B70-3135-F76A-558F4E1461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5FB90F-AF90-8AD0-DF16-9CEDF73000B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178178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6C6B1-26C5-1D9F-85AD-A9555A6ADF3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ED6E68-591A-0699-4735-7605A0A96E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8FE3C7-9D82-FA22-7368-EEECDD9F68A7}"/>
              </a:ext>
            </a:extLst>
          </p:cNvPr>
          <p:cNvSpPr>
            <a:spLocks noGrp="1"/>
          </p:cNvSpPr>
          <p:nvPr>
            <p:ph type="dt" sz="half" idx="10"/>
          </p:nvPr>
        </p:nvSpPr>
        <p:spPr/>
        <p:txBody>
          <a:bodyPr/>
          <a:lstStyle/>
          <a:p>
            <a:fld id="{3B6DADC1-ED43-4289-8D27-577E3723F9F9}" type="datetime1">
              <a:rPr lang="en-IN" smtClean="0"/>
              <a:t>31-12-2023</a:t>
            </a:fld>
            <a:endParaRPr lang="en-IN"/>
          </a:p>
        </p:txBody>
      </p:sp>
      <p:sp>
        <p:nvSpPr>
          <p:cNvPr id="5" name="Footer Placeholder 4">
            <a:extLst>
              <a:ext uri="{FF2B5EF4-FFF2-40B4-BE49-F238E27FC236}">
                <a16:creationId xmlns:a16="http://schemas.microsoft.com/office/drawing/2014/main" id="{75F3AB8B-52BE-0CEB-0880-5D5B6785AC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3099F4-96E3-513A-9711-6CCC5C112DB4}"/>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373370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6121F-AE7D-7ECE-AE78-A1C3D05ED7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A520720-112F-74EB-01AE-8BF20FA8CC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609BA6-7DF6-A1F1-959B-65D6BDD96486}"/>
              </a:ext>
            </a:extLst>
          </p:cNvPr>
          <p:cNvSpPr>
            <a:spLocks noGrp="1"/>
          </p:cNvSpPr>
          <p:nvPr>
            <p:ph type="dt" sz="half" idx="10"/>
          </p:nvPr>
        </p:nvSpPr>
        <p:spPr/>
        <p:txBody>
          <a:bodyPr/>
          <a:lstStyle/>
          <a:p>
            <a:fld id="{8502A23D-C182-4668-9778-D0172F90EDD8}" type="datetime1">
              <a:rPr lang="en-IN" smtClean="0"/>
              <a:t>31-12-2023</a:t>
            </a:fld>
            <a:endParaRPr lang="en-IN"/>
          </a:p>
        </p:txBody>
      </p:sp>
      <p:sp>
        <p:nvSpPr>
          <p:cNvPr id="5" name="Footer Placeholder 4">
            <a:extLst>
              <a:ext uri="{FF2B5EF4-FFF2-40B4-BE49-F238E27FC236}">
                <a16:creationId xmlns:a16="http://schemas.microsoft.com/office/drawing/2014/main" id="{A3D03E4D-8603-DF4F-2E29-3B689545D8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BF2FCA-6159-7123-F663-86F030C14A0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27831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64AF-42CC-2C58-540F-A480C4E84D3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9CC9C7-21ED-D170-DA0F-A73F2A1BEA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BA4B6DC-3183-CA18-4C50-124C405BED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C61B417-B11F-ED0C-A6D4-B52159DD2624}"/>
              </a:ext>
            </a:extLst>
          </p:cNvPr>
          <p:cNvSpPr>
            <a:spLocks noGrp="1"/>
          </p:cNvSpPr>
          <p:nvPr>
            <p:ph type="dt" sz="half" idx="10"/>
          </p:nvPr>
        </p:nvSpPr>
        <p:spPr/>
        <p:txBody>
          <a:bodyPr/>
          <a:lstStyle/>
          <a:p>
            <a:fld id="{E37598BE-4C38-470D-B1EF-6C3594095B76}" type="datetime1">
              <a:rPr lang="en-IN" smtClean="0"/>
              <a:t>31-12-2023</a:t>
            </a:fld>
            <a:endParaRPr lang="en-IN"/>
          </a:p>
        </p:txBody>
      </p:sp>
      <p:sp>
        <p:nvSpPr>
          <p:cNvPr id="6" name="Footer Placeholder 5">
            <a:extLst>
              <a:ext uri="{FF2B5EF4-FFF2-40B4-BE49-F238E27FC236}">
                <a16:creationId xmlns:a16="http://schemas.microsoft.com/office/drawing/2014/main" id="{691FF2AE-714D-4782-FBCA-761111DEC92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D0C290-A254-88A9-6E33-748365BA7235}"/>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192721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622C7-F20B-E4DC-F438-D42873E7C3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77C833-047F-F781-7383-DA397CEFDC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3749A1-159B-4C8E-4092-9116F0F1AA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2984EC-9E16-78B2-BFBC-4A7F4C12D8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3AFDBC-A76E-ED14-36C3-3737EDA759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0ED652F-EA74-9280-C8C4-EB1A4F5C3C63}"/>
              </a:ext>
            </a:extLst>
          </p:cNvPr>
          <p:cNvSpPr>
            <a:spLocks noGrp="1"/>
          </p:cNvSpPr>
          <p:nvPr>
            <p:ph type="dt" sz="half" idx="10"/>
          </p:nvPr>
        </p:nvSpPr>
        <p:spPr/>
        <p:txBody>
          <a:bodyPr/>
          <a:lstStyle/>
          <a:p>
            <a:fld id="{4B5C33F8-7665-446A-85EA-1500DE266DC4}" type="datetime1">
              <a:rPr lang="en-IN" smtClean="0"/>
              <a:t>31-12-2023</a:t>
            </a:fld>
            <a:endParaRPr lang="en-IN"/>
          </a:p>
        </p:txBody>
      </p:sp>
      <p:sp>
        <p:nvSpPr>
          <p:cNvPr id="8" name="Footer Placeholder 7">
            <a:extLst>
              <a:ext uri="{FF2B5EF4-FFF2-40B4-BE49-F238E27FC236}">
                <a16:creationId xmlns:a16="http://schemas.microsoft.com/office/drawing/2014/main" id="{1B0D481C-86F5-DBFD-423A-2CC673C4B1F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19AC925-02E5-4EA8-8A44-976EDABA4DCD}"/>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730863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322A-9E8D-5CEC-6C18-8E7F370904F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07902A2-84E5-CECC-E707-5EEC88816B76}"/>
              </a:ext>
            </a:extLst>
          </p:cNvPr>
          <p:cNvSpPr>
            <a:spLocks noGrp="1"/>
          </p:cNvSpPr>
          <p:nvPr>
            <p:ph type="dt" sz="half" idx="10"/>
          </p:nvPr>
        </p:nvSpPr>
        <p:spPr/>
        <p:txBody>
          <a:bodyPr/>
          <a:lstStyle/>
          <a:p>
            <a:fld id="{9905A219-AC3B-421D-9F19-BB70BDB5B588}" type="datetime1">
              <a:rPr lang="en-IN" smtClean="0"/>
              <a:t>31-12-2023</a:t>
            </a:fld>
            <a:endParaRPr lang="en-IN"/>
          </a:p>
        </p:txBody>
      </p:sp>
      <p:sp>
        <p:nvSpPr>
          <p:cNvPr id="4" name="Footer Placeholder 3">
            <a:extLst>
              <a:ext uri="{FF2B5EF4-FFF2-40B4-BE49-F238E27FC236}">
                <a16:creationId xmlns:a16="http://schemas.microsoft.com/office/drawing/2014/main" id="{836B0454-454E-9EF9-AF07-3EFA1ACE2AB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255CB1C-F5F7-CAA4-4F9C-4E8A70267E1F}"/>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4289155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416653C-9EB5-E054-CDB1-AE83BCA39C44}"/>
              </a:ext>
            </a:extLst>
          </p:cNvPr>
          <p:cNvSpPr/>
          <p:nvPr userDrawn="1"/>
        </p:nvSpPr>
        <p:spPr>
          <a:xfrm>
            <a:off x="0" y="6076949"/>
            <a:ext cx="12192000" cy="781050"/>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7" name="Picture 6">
            <a:extLst>
              <a:ext uri="{FF2B5EF4-FFF2-40B4-BE49-F238E27FC236}">
                <a16:creationId xmlns:a16="http://schemas.microsoft.com/office/drawing/2014/main" id="{B3527BDB-5C87-2388-AD15-AFBE8190D4FF}"/>
              </a:ext>
            </a:extLst>
          </p:cNvPr>
          <p:cNvPicPr>
            <a:picLocks noChangeAspect="1"/>
          </p:cNvPicPr>
          <p:nvPr userDrawn="1"/>
        </p:nvPicPr>
        <p:blipFill>
          <a:blip r:embed="rId2"/>
          <a:stretch>
            <a:fillRect/>
          </a:stretch>
        </p:blipFill>
        <p:spPr>
          <a:xfrm>
            <a:off x="11510961" y="6203269"/>
            <a:ext cx="518205" cy="518205"/>
          </a:xfrm>
          <a:prstGeom prst="rect">
            <a:avLst/>
          </a:prstGeom>
        </p:spPr>
      </p:pic>
      <p:sp>
        <p:nvSpPr>
          <p:cNvPr id="4" name="Slide Number Placeholder 3">
            <a:extLst>
              <a:ext uri="{FF2B5EF4-FFF2-40B4-BE49-F238E27FC236}">
                <a16:creationId xmlns:a16="http://schemas.microsoft.com/office/drawing/2014/main" id="{6B3FB157-2B49-AEEB-4359-C800E41B1E3B}"/>
              </a:ext>
            </a:extLst>
          </p:cNvPr>
          <p:cNvSpPr>
            <a:spLocks noGrp="1"/>
          </p:cNvSpPr>
          <p:nvPr>
            <p:ph type="sldNum" sz="quarter" idx="12"/>
          </p:nvPr>
        </p:nvSpPr>
        <p:spPr>
          <a:xfrm>
            <a:off x="11418546" y="6203270"/>
            <a:ext cx="518205" cy="518204"/>
          </a:xfrm>
        </p:spPr>
        <p:txBody>
          <a:bodyPr/>
          <a:lstStyle>
            <a:lvl1pPr>
              <a:defRPr sz="1400">
                <a:solidFill>
                  <a:schemeClr val="bg1"/>
                </a:solidFill>
              </a:defRPr>
            </a:lvl1pPr>
          </a:lstStyle>
          <a:p>
            <a:fld id="{C2DC198D-18F6-4CDB-A701-959E7DE52267}" type="slidenum">
              <a:rPr lang="en-IN" smtClean="0"/>
              <a:pPr/>
              <a:t>‹#›</a:t>
            </a:fld>
            <a:endParaRPr lang="en-IN" dirty="0"/>
          </a:p>
        </p:txBody>
      </p:sp>
      <p:pic>
        <p:nvPicPr>
          <p:cNvPr id="5" name="Picture 4">
            <a:extLst>
              <a:ext uri="{FF2B5EF4-FFF2-40B4-BE49-F238E27FC236}">
                <a16:creationId xmlns:a16="http://schemas.microsoft.com/office/drawing/2014/main" id="{E479D56E-05AE-932D-F639-32B681887F99}"/>
              </a:ext>
            </a:extLst>
          </p:cNvPr>
          <p:cNvPicPr>
            <a:picLocks noChangeAspect="1"/>
          </p:cNvPicPr>
          <p:nvPr userDrawn="1"/>
        </p:nvPicPr>
        <p:blipFill>
          <a:blip r:embed="rId3"/>
          <a:stretch>
            <a:fillRect/>
          </a:stretch>
        </p:blipFill>
        <p:spPr>
          <a:xfrm>
            <a:off x="11163300" y="1"/>
            <a:ext cx="1028699" cy="1028699"/>
          </a:xfrm>
          <a:prstGeom prst="rect">
            <a:avLst/>
          </a:prstGeom>
        </p:spPr>
      </p:pic>
      <p:cxnSp>
        <p:nvCxnSpPr>
          <p:cNvPr id="13" name="Straight Connector 12">
            <a:extLst>
              <a:ext uri="{FF2B5EF4-FFF2-40B4-BE49-F238E27FC236}">
                <a16:creationId xmlns:a16="http://schemas.microsoft.com/office/drawing/2014/main" id="{3E220D55-7B22-0583-552C-BE9425FB4E94}"/>
              </a:ext>
            </a:extLst>
          </p:cNvPr>
          <p:cNvCxnSpPr>
            <a:cxnSpLocks/>
          </p:cNvCxnSpPr>
          <p:nvPr userDrawn="1"/>
        </p:nvCxnSpPr>
        <p:spPr>
          <a:xfrm>
            <a:off x="1" y="1028700"/>
            <a:ext cx="12191999" cy="0"/>
          </a:xfrm>
          <a:prstGeom prst="line">
            <a:avLst/>
          </a:prstGeom>
          <a:ln>
            <a:solidFill>
              <a:srgbClr val="EC193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3AF766D-8A02-0AC8-0C3A-7CCF662D7488}"/>
              </a:ext>
            </a:extLst>
          </p:cNvPr>
          <p:cNvCxnSpPr>
            <a:cxnSpLocks/>
          </p:cNvCxnSpPr>
          <p:nvPr userDrawn="1"/>
        </p:nvCxnSpPr>
        <p:spPr>
          <a:xfrm>
            <a:off x="0" y="6076950"/>
            <a:ext cx="12191999" cy="0"/>
          </a:xfrm>
          <a:prstGeom prst="line">
            <a:avLst/>
          </a:prstGeom>
          <a:ln>
            <a:solidFill>
              <a:srgbClr val="EC1939"/>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2223BBA-7943-6383-8A33-2A5B8007BFF4}"/>
              </a:ext>
            </a:extLst>
          </p:cNvPr>
          <p:cNvSpPr/>
          <p:nvPr userDrawn="1"/>
        </p:nvSpPr>
        <p:spPr>
          <a:xfrm>
            <a:off x="0" y="17"/>
            <a:ext cx="11163299" cy="1028683"/>
          </a:xfrm>
          <a:prstGeom prst="rect">
            <a:avLst/>
          </a:prstGeom>
          <a:solidFill>
            <a:schemeClr val="tx1">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56D57C84-AAFF-9BA2-5F35-91C75496B149}"/>
              </a:ext>
            </a:extLst>
          </p:cNvPr>
          <p:cNvSpPr txBox="1"/>
          <p:nvPr userDrawn="1"/>
        </p:nvSpPr>
        <p:spPr>
          <a:xfrm>
            <a:off x="0" y="6144309"/>
            <a:ext cx="5962650" cy="646331"/>
          </a:xfrm>
          <a:prstGeom prst="rect">
            <a:avLst/>
          </a:prstGeom>
          <a:noFill/>
        </p:spPr>
        <p:txBody>
          <a:bodyPr wrap="square" rtlCol="0">
            <a:spAutoFit/>
          </a:bodyPr>
          <a:lstStyle/>
          <a:p>
            <a:r>
              <a:rPr lang="en-IN" sz="3600" b="1" dirty="0">
                <a:solidFill>
                  <a:srgbClr val="EC1939"/>
                </a:solidFill>
              </a:rPr>
              <a:t>Hotel Booking Analysis - EDA</a:t>
            </a:r>
          </a:p>
        </p:txBody>
      </p:sp>
    </p:spTree>
    <p:extLst>
      <p:ext uri="{BB962C8B-B14F-4D97-AF65-F5344CB8AC3E}">
        <p14:creationId xmlns:p14="http://schemas.microsoft.com/office/powerpoint/2010/main" val="102609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C7B38-DB9A-EA76-C401-7FFD5AEA3D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E5B8C25-16CE-06EE-1117-AC3035BF1E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9CFBF5C-9282-31DD-3614-A07E72D2CC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B67DBE-2E0F-512E-7318-40406A558CBE}"/>
              </a:ext>
            </a:extLst>
          </p:cNvPr>
          <p:cNvSpPr>
            <a:spLocks noGrp="1"/>
          </p:cNvSpPr>
          <p:nvPr>
            <p:ph type="dt" sz="half" idx="10"/>
          </p:nvPr>
        </p:nvSpPr>
        <p:spPr/>
        <p:txBody>
          <a:bodyPr/>
          <a:lstStyle/>
          <a:p>
            <a:fld id="{1B8D17EB-4E85-4D5F-BBA7-5EDC8BF578F8}" type="datetime1">
              <a:rPr lang="en-IN" smtClean="0"/>
              <a:t>31-12-2023</a:t>
            </a:fld>
            <a:endParaRPr lang="en-IN"/>
          </a:p>
        </p:txBody>
      </p:sp>
      <p:sp>
        <p:nvSpPr>
          <p:cNvPr id="6" name="Footer Placeholder 5">
            <a:extLst>
              <a:ext uri="{FF2B5EF4-FFF2-40B4-BE49-F238E27FC236}">
                <a16:creationId xmlns:a16="http://schemas.microsoft.com/office/drawing/2014/main" id="{E7C5822B-A16B-B148-4064-77056B5AECB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84B5594-18EF-73C9-F894-E68854038875}"/>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913785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B339E-5484-3780-65CF-4625DAF8D6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CB65715-97E6-A643-FAEC-AC6010690C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CBBBDC0-F24B-FEE0-B127-A8963595AD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2BD723-351F-6AA9-0702-EB26398D1332}"/>
              </a:ext>
            </a:extLst>
          </p:cNvPr>
          <p:cNvSpPr>
            <a:spLocks noGrp="1"/>
          </p:cNvSpPr>
          <p:nvPr>
            <p:ph type="dt" sz="half" idx="10"/>
          </p:nvPr>
        </p:nvSpPr>
        <p:spPr/>
        <p:txBody>
          <a:bodyPr/>
          <a:lstStyle/>
          <a:p>
            <a:fld id="{E28709ED-BD79-44F6-95A3-F9AB05BDDEA7}" type="datetime1">
              <a:rPr lang="en-IN" smtClean="0"/>
              <a:t>31-12-2023</a:t>
            </a:fld>
            <a:endParaRPr lang="en-IN"/>
          </a:p>
        </p:txBody>
      </p:sp>
      <p:sp>
        <p:nvSpPr>
          <p:cNvPr id="6" name="Footer Placeholder 5">
            <a:extLst>
              <a:ext uri="{FF2B5EF4-FFF2-40B4-BE49-F238E27FC236}">
                <a16:creationId xmlns:a16="http://schemas.microsoft.com/office/drawing/2014/main" id="{150FB392-D6E1-1E92-676E-77267CF5305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121B3DA-DCE3-B3A2-16BC-A5633085EA6E}"/>
              </a:ext>
            </a:extLst>
          </p:cNvPr>
          <p:cNvSpPr>
            <a:spLocks noGrp="1"/>
          </p:cNvSpPr>
          <p:nvPr>
            <p:ph type="sldNum" sz="quarter" idx="12"/>
          </p:nvPr>
        </p:nvSpPr>
        <p:spPr/>
        <p:txBody>
          <a:bodyPr/>
          <a:lstStyle/>
          <a:p>
            <a:fld id="{C2DC198D-18F6-4CDB-A701-959E7DE52267}" type="slidenum">
              <a:rPr lang="en-IN" smtClean="0"/>
              <a:t>‹#›</a:t>
            </a:fld>
            <a:endParaRPr lang="en-IN"/>
          </a:p>
        </p:txBody>
      </p:sp>
    </p:spTree>
    <p:extLst>
      <p:ext uri="{BB962C8B-B14F-4D97-AF65-F5344CB8AC3E}">
        <p14:creationId xmlns:p14="http://schemas.microsoft.com/office/powerpoint/2010/main" val="2848110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C5EBB1-E6DA-E3BB-11E5-D44E1C39BB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FD3581-66FE-6B94-5BB8-FFFED057F4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921522-2ED2-9ADE-EF71-F91504A1EE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688325-0582-4973-B5F9-FE26DD9120B7}" type="datetime1">
              <a:rPr lang="en-IN" smtClean="0"/>
              <a:t>31-12-2023</a:t>
            </a:fld>
            <a:endParaRPr lang="en-IN"/>
          </a:p>
        </p:txBody>
      </p:sp>
      <p:sp>
        <p:nvSpPr>
          <p:cNvPr id="5" name="Footer Placeholder 4">
            <a:extLst>
              <a:ext uri="{FF2B5EF4-FFF2-40B4-BE49-F238E27FC236}">
                <a16:creationId xmlns:a16="http://schemas.microsoft.com/office/drawing/2014/main" id="{61E1FD68-7CFC-2832-B7E1-E66F539559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9D0C4C1-6834-8520-5140-1EC074C23F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C198D-18F6-4CDB-A701-959E7DE52267}" type="slidenum">
              <a:rPr lang="en-IN" smtClean="0"/>
              <a:t>‹#›</a:t>
            </a:fld>
            <a:endParaRPr lang="en-IN"/>
          </a:p>
        </p:txBody>
      </p:sp>
    </p:spTree>
    <p:extLst>
      <p:ext uri="{BB962C8B-B14F-4D97-AF65-F5344CB8AC3E}">
        <p14:creationId xmlns:p14="http://schemas.microsoft.com/office/powerpoint/2010/main" val="3103461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4CAF2B0-A29F-CA81-9937-9F74A938D36D}"/>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t>1</a:t>
            </a:fld>
            <a:endParaRPr lang="en-IN" dirty="0"/>
          </a:p>
        </p:txBody>
      </p:sp>
      <p:sp>
        <p:nvSpPr>
          <p:cNvPr id="6" name="TextBox 5">
            <a:extLst>
              <a:ext uri="{FF2B5EF4-FFF2-40B4-BE49-F238E27FC236}">
                <a16:creationId xmlns:a16="http://schemas.microsoft.com/office/drawing/2014/main" id="{69944C9D-31E4-1A0C-943E-AFAA2F4E558D}"/>
              </a:ext>
            </a:extLst>
          </p:cNvPr>
          <p:cNvSpPr txBox="1"/>
          <p:nvPr/>
        </p:nvSpPr>
        <p:spPr>
          <a:xfrm>
            <a:off x="1726131" y="1905801"/>
            <a:ext cx="8739738" cy="769441"/>
          </a:xfrm>
          <a:prstGeom prst="rect">
            <a:avLst/>
          </a:prstGeom>
          <a:noFill/>
        </p:spPr>
        <p:txBody>
          <a:bodyPr wrap="square" rtlCol="0">
            <a:spAutoFit/>
          </a:bodyPr>
          <a:lstStyle/>
          <a:p>
            <a:r>
              <a:rPr lang="en-IN" sz="4400" dirty="0">
                <a:solidFill>
                  <a:srgbClr val="C00000"/>
                </a:solidFill>
                <a:latin typeface="Arial Black" panose="020B0A04020102020204" pitchFamily="34" charset="0"/>
              </a:rPr>
              <a:t>HOTEL </a:t>
            </a:r>
            <a:r>
              <a:rPr lang="en-IN" sz="4400" dirty="0">
                <a:solidFill>
                  <a:srgbClr val="C00000"/>
                </a:solidFill>
                <a:latin typeface="Arial Black" panose="020B0A04020102020204" pitchFamily="34" charset="0"/>
                <a:cs typeface="Arial" panose="020B0604020202020204" pitchFamily="34" charset="0"/>
              </a:rPr>
              <a:t>BOOKING</a:t>
            </a:r>
            <a:r>
              <a:rPr lang="en-IN" sz="4400" dirty="0">
                <a:solidFill>
                  <a:srgbClr val="C00000"/>
                </a:solidFill>
                <a:latin typeface="Arial Black" panose="020B0A04020102020204" pitchFamily="34" charset="0"/>
              </a:rPr>
              <a:t> ANALYSIS</a:t>
            </a:r>
          </a:p>
        </p:txBody>
      </p:sp>
      <p:sp>
        <p:nvSpPr>
          <p:cNvPr id="7" name="TextBox 6">
            <a:extLst>
              <a:ext uri="{FF2B5EF4-FFF2-40B4-BE49-F238E27FC236}">
                <a16:creationId xmlns:a16="http://schemas.microsoft.com/office/drawing/2014/main" id="{55B60310-3D4B-BBC5-C8BD-B3D763FEAD31}"/>
              </a:ext>
            </a:extLst>
          </p:cNvPr>
          <p:cNvSpPr txBox="1"/>
          <p:nvPr/>
        </p:nvSpPr>
        <p:spPr>
          <a:xfrm>
            <a:off x="1470631" y="4008055"/>
            <a:ext cx="3054811" cy="1877437"/>
          </a:xfrm>
          <a:prstGeom prst="rect">
            <a:avLst/>
          </a:prstGeom>
          <a:noFill/>
        </p:spPr>
        <p:txBody>
          <a:bodyPr wrap="none" rtlCol="0">
            <a:spAutoFit/>
          </a:bodyPr>
          <a:lstStyle/>
          <a:p>
            <a:r>
              <a:rPr lang="en-IN" sz="3200" b="1" u="sng" dirty="0">
                <a:solidFill>
                  <a:schemeClr val="tx2"/>
                </a:solidFill>
                <a:latin typeface="Times New Roman" panose="02020603050405020304" pitchFamily="18" charset="0"/>
                <a:cs typeface="Times New Roman" panose="02020603050405020304" pitchFamily="18" charset="0"/>
              </a:rPr>
              <a:t>Team Members:</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Sunil K</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Souvik Karmakar</a:t>
            </a:r>
          </a:p>
          <a:p>
            <a:r>
              <a:rPr lang="en-IN" sz="2800" dirty="0">
                <a:solidFill>
                  <a:schemeClr val="accent6">
                    <a:lumMod val="50000"/>
                  </a:schemeClr>
                </a:solidFill>
                <a:latin typeface="Times New Roman" panose="02020603050405020304" pitchFamily="18" charset="0"/>
                <a:cs typeface="Times New Roman" panose="02020603050405020304" pitchFamily="18" charset="0"/>
              </a:rPr>
              <a:t>Mohit Wagish</a:t>
            </a:r>
          </a:p>
        </p:txBody>
      </p:sp>
      <p:sp>
        <p:nvSpPr>
          <p:cNvPr id="8" name="TextBox 7">
            <a:extLst>
              <a:ext uri="{FF2B5EF4-FFF2-40B4-BE49-F238E27FC236}">
                <a16:creationId xmlns:a16="http://schemas.microsoft.com/office/drawing/2014/main" id="{0D2EB321-CEAA-D87A-FA30-228A1F0B1ACC}"/>
              </a:ext>
            </a:extLst>
          </p:cNvPr>
          <p:cNvSpPr txBox="1"/>
          <p:nvPr/>
        </p:nvSpPr>
        <p:spPr>
          <a:xfrm>
            <a:off x="2998037" y="2512194"/>
            <a:ext cx="6195927" cy="584775"/>
          </a:xfrm>
          <a:prstGeom prst="rect">
            <a:avLst/>
          </a:prstGeom>
          <a:noFill/>
        </p:spPr>
        <p:txBody>
          <a:bodyPr wrap="none" rtlCol="0">
            <a:spAutoFit/>
          </a:bodyPr>
          <a:lstStyle/>
          <a:p>
            <a:r>
              <a:rPr lang="en-IN" sz="3200" dirty="0">
                <a:solidFill>
                  <a:srgbClr val="002060"/>
                </a:solidFill>
                <a:latin typeface="Cascadia Code SemiBold" panose="020B0609020000020004" pitchFamily="49" charset="0"/>
                <a:ea typeface="Cascadia Code SemiBold" panose="020B0609020000020004" pitchFamily="49" charset="0"/>
                <a:cs typeface="Cascadia Code SemiBold" panose="020B0609020000020004" pitchFamily="49" charset="0"/>
              </a:rPr>
              <a:t>Exploratory Data Analysis</a:t>
            </a:r>
          </a:p>
        </p:txBody>
      </p:sp>
    </p:spTree>
    <p:extLst>
      <p:ext uri="{BB962C8B-B14F-4D97-AF65-F5344CB8AC3E}">
        <p14:creationId xmlns:p14="http://schemas.microsoft.com/office/powerpoint/2010/main" val="10993544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539876-1140-F982-8092-F66F40317327}"/>
              </a:ext>
            </a:extLst>
          </p:cNvPr>
          <p:cNvSpPr>
            <a:spLocks noGrp="1"/>
          </p:cNvSpPr>
          <p:nvPr>
            <p:ph type="sldNum" sz="quarter" idx="12"/>
          </p:nvPr>
        </p:nvSpPr>
        <p:spPr/>
        <p:txBody>
          <a:bodyPr/>
          <a:lstStyle/>
          <a:p>
            <a:fld id="{C2DC198D-18F6-4CDB-A701-959E7DE52267}" type="slidenum">
              <a:rPr lang="en-IN" smtClean="0"/>
              <a:pPr/>
              <a:t>10</a:t>
            </a:fld>
            <a:endParaRPr lang="en-IN" dirty="0"/>
          </a:p>
        </p:txBody>
      </p:sp>
      <p:sp>
        <p:nvSpPr>
          <p:cNvPr id="8" name="TextBox 7">
            <a:extLst>
              <a:ext uri="{FF2B5EF4-FFF2-40B4-BE49-F238E27FC236}">
                <a16:creationId xmlns:a16="http://schemas.microsoft.com/office/drawing/2014/main" id="{99290962-2A3F-2286-4AB6-DF4F42811F83}"/>
              </a:ext>
            </a:extLst>
          </p:cNvPr>
          <p:cNvSpPr txBox="1"/>
          <p:nvPr/>
        </p:nvSpPr>
        <p:spPr>
          <a:xfrm>
            <a:off x="-23053" y="317928"/>
            <a:ext cx="2866169" cy="523220"/>
          </a:xfrm>
          <a:prstGeom prst="rect">
            <a:avLst/>
          </a:prstGeom>
          <a:noFill/>
        </p:spPr>
        <p:txBody>
          <a:bodyPr wrap="none" rtlCol="0">
            <a:spAutoFit/>
          </a:bodyPr>
          <a:lstStyle/>
          <a:p>
            <a:r>
              <a:rPr lang="en-IN" sz="2800" b="1" dirty="0">
                <a:solidFill>
                  <a:schemeClr val="bg1"/>
                </a:solidFill>
              </a:rPr>
              <a:t>Data Visualization</a:t>
            </a:r>
          </a:p>
        </p:txBody>
      </p:sp>
      <p:sp>
        <p:nvSpPr>
          <p:cNvPr id="11" name="TextBox 10">
            <a:extLst>
              <a:ext uri="{FF2B5EF4-FFF2-40B4-BE49-F238E27FC236}">
                <a16:creationId xmlns:a16="http://schemas.microsoft.com/office/drawing/2014/main" id="{BC22A908-2A3D-66BB-4B4A-3A126BED0640}"/>
              </a:ext>
            </a:extLst>
          </p:cNvPr>
          <p:cNvSpPr txBox="1"/>
          <p:nvPr/>
        </p:nvSpPr>
        <p:spPr>
          <a:xfrm>
            <a:off x="0" y="1135780"/>
            <a:ext cx="3033972" cy="523220"/>
          </a:xfrm>
          <a:prstGeom prst="rect">
            <a:avLst/>
          </a:prstGeom>
          <a:noFill/>
        </p:spPr>
        <p:txBody>
          <a:bodyPr wrap="none" rtlCol="0">
            <a:spAutoFit/>
          </a:bodyPr>
          <a:lstStyle/>
          <a:p>
            <a:r>
              <a:rPr lang="en-IN" sz="2800" b="1" u="sng" dirty="0"/>
              <a:t>Univariate Analysis</a:t>
            </a:r>
          </a:p>
        </p:txBody>
      </p:sp>
      <p:pic>
        <p:nvPicPr>
          <p:cNvPr id="13" name="Picture 12">
            <a:extLst>
              <a:ext uri="{FF2B5EF4-FFF2-40B4-BE49-F238E27FC236}">
                <a16:creationId xmlns:a16="http://schemas.microsoft.com/office/drawing/2014/main" id="{5D063874-C8CC-B8E0-FC3E-E34F749A1A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59000"/>
            <a:ext cx="5552380" cy="4164284"/>
          </a:xfrm>
          <a:prstGeom prst="rect">
            <a:avLst/>
          </a:prstGeom>
        </p:spPr>
      </p:pic>
      <p:sp>
        <p:nvSpPr>
          <p:cNvPr id="14" name="TextBox 13">
            <a:extLst>
              <a:ext uri="{FF2B5EF4-FFF2-40B4-BE49-F238E27FC236}">
                <a16:creationId xmlns:a16="http://schemas.microsoft.com/office/drawing/2014/main" id="{EEE69AB6-FB26-08CF-B9A1-D6BD9B779505}"/>
              </a:ext>
            </a:extLst>
          </p:cNvPr>
          <p:cNvSpPr txBox="1"/>
          <p:nvPr/>
        </p:nvSpPr>
        <p:spPr>
          <a:xfrm>
            <a:off x="1736660" y="5500118"/>
            <a:ext cx="2079057" cy="646331"/>
          </a:xfrm>
          <a:prstGeom prst="rect">
            <a:avLst/>
          </a:prstGeom>
          <a:noFill/>
        </p:spPr>
        <p:txBody>
          <a:bodyPr wrap="square" rtlCol="0">
            <a:spAutoFit/>
          </a:bodyPr>
          <a:lstStyle/>
          <a:p>
            <a:r>
              <a:rPr lang="en-IN" b="0" i="0" dirty="0">
                <a:solidFill>
                  <a:srgbClr val="212121"/>
                </a:solidFill>
                <a:effectLst/>
                <a:latin typeface="Roboto" panose="02000000000000000000" pitchFamily="2" charset="0"/>
              </a:rPr>
              <a:t>Food Distribution</a:t>
            </a:r>
          </a:p>
          <a:p>
            <a:endParaRPr lang="en-IN" dirty="0"/>
          </a:p>
        </p:txBody>
      </p:sp>
      <p:sp>
        <p:nvSpPr>
          <p:cNvPr id="15" name="TextBox 14">
            <a:extLst>
              <a:ext uri="{FF2B5EF4-FFF2-40B4-BE49-F238E27FC236}">
                <a16:creationId xmlns:a16="http://schemas.microsoft.com/office/drawing/2014/main" id="{92AF7922-310F-E813-2CEE-6E3EB496CDFA}"/>
              </a:ext>
            </a:extLst>
          </p:cNvPr>
          <p:cNvSpPr txBox="1"/>
          <p:nvPr/>
        </p:nvSpPr>
        <p:spPr>
          <a:xfrm>
            <a:off x="5688531" y="1135780"/>
            <a:ext cx="6503468" cy="5016758"/>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rgbClr val="374151"/>
                </a:solidFill>
                <a:effectLst/>
              </a:rPr>
              <a:t>The pie chart was selected to visually represent the distribution of meal plans in the dataset.</a:t>
            </a:r>
          </a:p>
          <a:p>
            <a:r>
              <a:rPr lang="en-US" sz="2000" b="0" i="0" dirty="0">
                <a:solidFill>
                  <a:srgbClr val="374151"/>
                </a:solidFill>
                <a:effectLst/>
              </a:rPr>
              <a:t> </a:t>
            </a:r>
          </a:p>
          <a:p>
            <a:pPr marL="342900" indent="-342900">
              <a:buFont typeface="Arial" panose="020B0604020202020204" pitchFamily="34" charset="0"/>
              <a:buChar char="•"/>
            </a:pPr>
            <a:r>
              <a:rPr lang="en-US" sz="2000" b="0" i="0" dirty="0">
                <a:solidFill>
                  <a:srgbClr val="374151"/>
                </a:solidFill>
                <a:effectLst/>
              </a:rPr>
              <a:t>From the chart, it is evident that the 'BB' (Bed and Breakfast) meal type dominates, constituting the majority of meal plan selections. </a:t>
            </a:r>
          </a:p>
          <a:p>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This insight can positively impact business strategies by allowing for resource optimization, targeted marketing efforts, and menu adjustments to align with customer preferences. </a:t>
            </a:r>
          </a:p>
          <a:p>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However, it also highlights a potential risk of limited diversity in meal types, signaling the need for ongoing assessment and potential menu enhancements to ensure sustained customer satisfaction and business growth.</a:t>
            </a:r>
            <a:endParaRPr lang="en-IN" sz="2000" dirty="0"/>
          </a:p>
        </p:txBody>
      </p:sp>
    </p:spTree>
    <p:extLst>
      <p:ext uri="{BB962C8B-B14F-4D97-AF65-F5344CB8AC3E}">
        <p14:creationId xmlns:p14="http://schemas.microsoft.com/office/powerpoint/2010/main" val="983390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FD2AAF-5369-58B0-2879-1C32A19A3A70}"/>
              </a:ext>
            </a:extLst>
          </p:cNvPr>
          <p:cNvSpPr>
            <a:spLocks noGrp="1"/>
          </p:cNvSpPr>
          <p:nvPr>
            <p:ph type="sldNum" sz="quarter" idx="12"/>
          </p:nvPr>
        </p:nvSpPr>
        <p:spPr/>
        <p:txBody>
          <a:bodyPr/>
          <a:lstStyle/>
          <a:p>
            <a:fld id="{C2DC198D-18F6-4CDB-A701-959E7DE52267}" type="slidenum">
              <a:rPr lang="en-IN" smtClean="0"/>
              <a:pPr/>
              <a:t>11</a:t>
            </a:fld>
            <a:endParaRPr lang="en-IN" dirty="0"/>
          </a:p>
        </p:txBody>
      </p:sp>
      <p:sp>
        <p:nvSpPr>
          <p:cNvPr id="5" name="TextBox 4">
            <a:extLst>
              <a:ext uri="{FF2B5EF4-FFF2-40B4-BE49-F238E27FC236}">
                <a16:creationId xmlns:a16="http://schemas.microsoft.com/office/drawing/2014/main" id="{D7BDD9C0-A310-9BCC-CD0A-6AD15AB506B2}"/>
              </a:ext>
            </a:extLst>
          </p:cNvPr>
          <p:cNvSpPr txBox="1"/>
          <p:nvPr/>
        </p:nvSpPr>
        <p:spPr>
          <a:xfrm>
            <a:off x="5101389" y="1106907"/>
            <a:ext cx="6936606" cy="5016758"/>
          </a:xfrm>
          <a:prstGeom prst="rect">
            <a:avLst/>
          </a:prstGeom>
          <a:noFill/>
        </p:spPr>
        <p:txBody>
          <a:bodyPr wrap="square" rtlCol="0">
            <a:spAutoFit/>
          </a:bodyPr>
          <a:lstStyle/>
          <a:p>
            <a:pPr marL="342900" indent="-342900">
              <a:buFont typeface="Arial" panose="020B0604020202020204" pitchFamily="34" charset="0"/>
              <a:buChar char="•"/>
            </a:pPr>
            <a:r>
              <a:rPr lang="en-US" sz="2000" b="0" i="0" dirty="0">
                <a:solidFill>
                  <a:srgbClr val="374151"/>
                </a:solidFill>
                <a:effectLst/>
              </a:rPr>
              <a:t>The histogram was chosen to depict the distribution of lead time in hotel bookings, offering insights into common booking patterns. </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The visualization reveals lead time concentrations, common intervals, and potential outliers, aiding in operational optimization and targeted marketing.</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 Positive impacts include improved resource allocation and strategic marketing. Negative growth may occur with a concentration of last-minute bookings, impacting revenue stability and operational efficiency. </a:t>
            </a:r>
          </a:p>
          <a:p>
            <a:pPr marL="342900" indent="-342900">
              <a:buFont typeface="Arial" panose="020B0604020202020204" pitchFamily="34" charset="0"/>
              <a:buChar char="•"/>
            </a:pPr>
            <a:endParaRPr lang="en-US" sz="2000" b="0" i="0" dirty="0">
              <a:solidFill>
                <a:srgbClr val="374151"/>
              </a:solidFill>
              <a:effectLst/>
            </a:endParaRPr>
          </a:p>
          <a:p>
            <a:pPr marL="342900" indent="-342900">
              <a:buFont typeface="Arial" panose="020B0604020202020204" pitchFamily="34" charset="0"/>
              <a:buChar char="•"/>
            </a:pPr>
            <a:r>
              <a:rPr lang="en-US" sz="2000" b="0" i="0" dirty="0">
                <a:solidFill>
                  <a:srgbClr val="374151"/>
                </a:solidFill>
                <a:effectLst/>
              </a:rPr>
              <a:t>Mitigation strategies, such as adjusted pricing and marketing efforts, can address potential challenges associated with specific lead time patterns.</a:t>
            </a:r>
            <a:endParaRPr lang="en-IN" sz="2000" dirty="0"/>
          </a:p>
        </p:txBody>
      </p:sp>
      <p:sp>
        <p:nvSpPr>
          <p:cNvPr id="3" name="TextBox 2">
            <a:extLst>
              <a:ext uri="{FF2B5EF4-FFF2-40B4-BE49-F238E27FC236}">
                <a16:creationId xmlns:a16="http://schemas.microsoft.com/office/drawing/2014/main" id="{F433962C-4BEE-C703-BDD7-E63CB749122D}"/>
              </a:ext>
            </a:extLst>
          </p:cNvPr>
          <p:cNvSpPr txBox="1"/>
          <p:nvPr/>
        </p:nvSpPr>
        <p:spPr>
          <a:xfrm>
            <a:off x="0" y="281616"/>
            <a:ext cx="4795935" cy="584775"/>
          </a:xfrm>
          <a:prstGeom prst="rect">
            <a:avLst/>
          </a:prstGeom>
          <a:noFill/>
        </p:spPr>
        <p:txBody>
          <a:bodyPr wrap="square" rtlCol="0">
            <a:spAutoFit/>
          </a:bodyPr>
          <a:lstStyle/>
          <a:p>
            <a:r>
              <a:rPr lang="en-IN" sz="3200" b="1" dirty="0">
                <a:solidFill>
                  <a:schemeClr val="bg1"/>
                </a:solidFill>
              </a:rPr>
              <a:t>Distribution of Lead Time</a:t>
            </a:r>
          </a:p>
        </p:txBody>
      </p:sp>
      <p:pic>
        <p:nvPicPr>
          <p:cNvPr id="7" name="Picture 6">
            <a:extLst>
              <a:ext uri="{FF2B5EF4-FFF2-40B4-BE49-F238E27FC236}">
                <a16:creationId xmlns:a16="http://schemas.microsoft.com/office/drawing/2014/main" id="{9C1E02A1-B1C1-4C38-D340-2CCEF300F67A}"/>
              </a:ext>
            </a:extLst>
          </p:cNvPr>
          <p:cNvPicPr>
            <a:picLocks noChangeAspect="1"/>
          </p:cNvPicPr>
          <p:nvPr/>
        </p:nvPicPr>
        <p:blipFill>
          <a:blip r:embed="rId2"/>
          <a:stretch>
            <a:fillRect/>
          </a:stretch>
        </p:blipFill>
        <p:spPr>
          <a:xfrm>
            <a:off x="0" y="1106907"/>
            <a:ext cx="5101389" cy="4610500"/>
          </a:xfrm>
          <a:prstGeom prst="rect">
            <a:avLst/>
          </a:prstGeom>
        </p:spPr>
      </p:pic>
    </p:spTree>
    <p:extLst>
      <p:ext uri="{BB962C8B-B14F-4D97-AF65-F5344CB8AC3E}">
        <p14:creationId xmlns:p14="http://schemas.microsoft.com/office/powerpoint/2010/main" val="171474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F52F824-B3CC-D1A4-288F-43FCEF234E70}"/>
              </a:ext>
            </a:extLst>
          </p:cNvPr>
          <p:cNvSpPr>
            <a:spLocks noGrp="1"/>
          </p:cNvSpPr>
          <p:nvPr>
            <p:ph type="sldNum" sz="quarter" idx="12"/>
          </p:nvPr>
        </p:nvSpPr>
        <p:spPr/>
        <p:txBody>
          <a:bodyPr/>
          <a:lstStyle/>
          <a:p>
            <a:fld id="{C2DC198D-18F6-4CDB-A701-959E7DE52267}" type="slidenum">
              <a:rPr lang="en-IN" smtClean="0"/>
              <a:pPr/>
              <a:t>12</a:t>
            </a:fld>
            <a:endParaRPr lang="en-IN" dirty="0"/>
          </a:p>
        </p:txBody>
      </p:sp>
      <p:sp>
        <p:nvSpPr>
          <p:cNvPr id="3" name="TextBox 2">
            <a:extLst>
              <a:ext uri="{FF2B5EF4-FFF2-40B4-BE49-F238E27FC236}">
                <a16:creationId xmlns:a16="http://schemas.microsoft.com/office/drawing/2014/main" id="{C00BDDD0-D10F-9F92-9BE2-D742A0BBE7C7}"/>
              </a:ext>
            </a:extLst>
          </p:cNvPr>
          <p:cNvSpPr txBox="1"/>
          <p:nvPr/>
        </p:nvSpPr>
        <p:spPr>
          <a:xfrm>
            <a:off x="0" y="410546"/>
            <a:ext cx="4973216" cy="523220"/>
          </a:xfrm>
          <a:prstGeom prst="rect">
            <a:avLst/>
          </a:prstGeom>
          <a:noFill/>
        </p:spPr>
        <p:txBody>
          <a:bodyPr wrap="square" rtlCol="0">
            <a:spAutoFit/>
          </a:bodyPr>
          <a:lstStyle/>
          <a:p>
            <a:r>
              <a:rPr lang="en-IN" sz="2800" b="1" dirty="0">
                <a:solidFill>
                  <a:schemeClr val="bg1"/>
                </a:solidFill>
              </a:rPr>
              <a:t>Market Segment wise Booking</a:t>
            </a:r>
          </a:p>
        </p:txBody>
      </p:sp>
      <p:pic>
        <p:nvPicPr>
          <p:cNvPr id="1028" name="Picture 4">
            <a:extLst>
              <a:ext uri="{FF2B5EF4-FFF2-40B4-BE49-F238E27FC236}">
                <a16:creationId xmlns:a16="http://schemas.microsoft.com/office/drawing/2014/main" id="{8CDBFEDE-EC7A-6C02-50F0-745883D00B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39197"/>
            <a:ext cx="5393094" cy="503503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5A1B8DC-BE1C-F5C4-DD90-86B73A29ADA5}"/>
              </a:ext>
            </a:extLst>
          </p:cNvPr>
          <p:cNvSpPr txBox="1"/>
          <p:nvPr/>
        </p:nvSpPr>
        <p:spPr>
          <a:xfrm>
            <a:off x="5579706" y="1362269"/>
            <a:ext cx="5514392" cy="1754326"/>
          </a:xfrm>
          <a:prstGeom prst="rect">
            <a:avLst/>
          </a:prstGeom>
          <a:noFill/>
        </p:spPr>
        <p:txBody>
          <a:bodyPr wrap="square" rtlCol="0">
            <a:spAutoFit/>
          </a:bodyPr>
          <a:lstStyle/>
          <a:p>
            <a:pPr algn="l"/>
            <a:r>
              <a:rPr lang="en-US" b="1" i="0" dirty="0">
                <a:effectLst/>
                <a:latin typeface="Roboto" panose="02000000000000000000" pitchFamily="2" charset="0"/>
              </a:rPr>
              <a:t>Insight</a:t>
            </a:r>
            <a:r>
              <a:rPr lang="en-US" b="0" i="0" dirty="0">
                <a:effectLst/>
                <a:latin typeface="Roboto" panose="02000000000000000000" pitchFamily="2" charset="0"/>
              </a:rPr>
              <a:t>:-</a:t>
            </a:r>
          </a:p>
          <a:p>
            <a:pPr algn="l"/>
            <a:endParaRPr lang="en-US" b="0" i="0" dirty="0">
              <a:effectLst/>
              <a:latin typeface="Roboto" panose="02000000000000000000" pitchFamily="2" charset="0"/>
            </a:endParaRPr>
          </a:p>
          <a:p>
            <a:pPr algn="l"/>
            <a:r>
              <a:rPr lang="en-US" b="0" i="0" dirty="0">
                <a:effectLst/>
                <a:latin typeface="Roboto" panose="02000000000000000000" pitchFamily="2" charset="0"/>
              </a:rPr>
              <a:t>The Visualization reveals Indirect bookings through online and offline travel agents are higher compared to direct bookings and same is the case with group bookings which are also high.</a:t>
            </a:r>
          </a:p>
        </p:txBody>
      </p:sp>
    </p:spTree>
    <p:extLst>
      <p:ext uri="{BB962C8B-B14F-4D97-AF65-F5344CB8AC3E}">
        <p14:creationId xmlns:p14="http://schemas.microsoft.com/office/powerpoint/2010/main" val="2930813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C36DA0-4B19-3F33-35C9-4B1E081E4716}"/>
              </a:ext>
            </a:extLst>
          </p:cNvPr>
          <p:cNvSpPr>
            <a:spLocks noGrp="1"/>
          </p:cNvSpPr>
          <p:nvPr>
            <p:ph type="sldNum" sz="quarter" idx="12"/>
          </p:nvPr>
        </p:nvSpPr>
        <p:spPr/>
        <p:txBody>
          <a:bodyPr/>
          <a:lstStyle/>
          <a:p>
            <a:fld id="{C2DC198D-18F6-4CDB-A701-959E7DE52267}" type="slidenum">
              <a:rPr lang="en-IN" smtClean="0"/>
              <a:pPr/>
              <a:t>13</a:t>
            </a:fld>
            <a:endParaRPr lang="en-IN" dirty="0"/>
          </a:p>
        </p:txBody>
      </p:sp>
      <p:sp>
        <p:nvSpPr>
          <p:cNvPr id="3" name="TextBox 2">
            <a:extLst>
              <a:ext uri="{FF2B5EF4-FFF2-40B4-BE49-F238E27FC236}">
                <a16:creationId xmlns:a16="http://schemas.microsoft.com/office/drawing/2014/main" id="{232A6DDB-5949-6413-1C63-86E487AD6EEE}"/>
              </a:ext>
            </a:extLst>
          </p:cNvPr>
          <p:cNvSpPr txBox="1"/>
          <p:nvPr/>
        </p:nvSpPr>
        <p:spPr>
          <a:xfrm>
            <a:off x="0" y="410194"/>
            <a:ext cx="3900196" cy="523220"/>
          </a:xfrm>
          <a:prstGeom prst="rect">
            <a:avLst/>
          </a:prstGeom>
          <a:noFill/>
        </p:spPr>
        <p:txBody>
          <a:bodyPr wrap="square" rtlCol="0">
            <a:spAutoFit/>
          </a:bodyPr>
          <a:lstStyle/>
          <a:p>
            <a:pPr algn="l"/>
            <a:r>
              <a:rPr lang="en-IN" sz="2800" b="1" i="0" dirty="0">
                <a:solidFill>
                  <a:srgbClr val="D5D5D5"/>
                </a:solidFill>
                <a:effectLst/>
              </a:rPr>
              <a:t>Hotel Type Distribution</a:t>
            </a:r>
          </a:p>
        </p:txBody>
      </p:sp>
      <p:pic>
        <p:nvPicPr>
          <p:cNvPr id="2050" name="Picture 2">
            <a:extLst>
              <a:ext uri="{FF2B5EF4-FFF2-40B4-BE49-F238E27FC236}">
                <a16:creationId xmlns:a16="http://schemas.microsoft.com/office/drawing/2014/main" id="{458E7085-51B5-733A-E916-8BDB51CC81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20"/>
            <a:ext cx="5980922" cy="50012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EC70E3-FC01-1E1C-9400-3B2BEC282BFD}"/>
              </a:ext>
            </a:extLst>
          </p:cNvPr>
          <p:cNvSpPr txBox="1"/>
          <p:nvPr/>
        </p:nvSpPr>
        <p:spPr>
          <a:xfrm>
            <a:off x="6211080" y="1446245"/>
            <a:ext cx="5207466" cy="2308324"/>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chosen </a:t>
            </a:r>
            <a:r>
              <a:rPr lang="en-US" dirty="0"/>
              <a:t>bar chart because b</a:t>
            </a:r>
            <a:r>
              <a:rPr lang="en-US" b="0" i="0" dirty="0">
                <a:effectLst/>
              </a:rPr>
              <a:t>ar charts are effective for visualizing the distribution of nominal categorical variables.</a:t>
            </a:r>
          </a:p>
          <a:p>
            <a:endParaRPr lang="en-US" b="0" i="0" dirty="0">
              <a:effectLst/>
            </a:endParaRPr>
          </a:p>
          <a:p>
            <a:pPr marL="285750" indent="-285750">
              <a:buFont typeface="Arial" panose="020B0604020202020204" pitchFamily="34" charset="0"/>
              <a:buChar char="•"/>
            </a:pPr>
            <a:r>
              <a:rPr lang="en-US" b="0" i="0" dirty="0">
                <a:effectLst/>
              </a:rPr>
              <a:t>The Hotel Type Distribution chart reveals that City Hotels have significantly more bookings compared to Resort Hotels, indicating a higher demand or preference for City Hotels in the dataset.</a:t>
            </a:r>
            <a:endParaRPr lang="en-IN" dirty="0"/>
          </a:p>
        </p:txBody>
      </p:sp>
    </p:spTree>
    <p:extLst>
      <p:ext uri="{BB962C8B-B14F-4D97-AF65-F5344CB8AC3E}">
        <p14:creationId xmlns:p14="http://schemas.microsoft.com/office/powerpoint/2010/main" val="1785632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C6B7EFF-8C97-2ED2-5A51-292D9F7B23D6}"/>
              </a:ext>
            </a:extLst>
          </p:cNvPr>
          <p:cNvSpPr>
            <a:spLocks noGrp="1"/>
          </p:cNvSpPr>
          <p:nvPr>
            <p:ph type="sldNum" sz="quarter" idx="12"/>
          </p:nvPr>
        </p:nvSpPr>
        <p:spPr/>
        <p:txBody>
          <a:bodyPr/>
          <a:lstStyle/>
          <a:p>
            <a:fld id="{C2DC198D-18F6-4CDB-A701-959E7DE52267}" type="slidenum">
              <a:rPr lang="en-IN" smtClean="0"/>
              <a:pPr/>
              <a:t>14</a:t>
            </a:fld>
            <a:endParaRPr lang="en-IN" dirty="0"/>
          </a:p>
        </p:txBody>
      </p:sp>
      <p:sp>
        <p:nvSpPr>
          <p:cNvPr id="3" name="TextBox 2">
            <a:extLst>
              <a:ext uri="{FF2B5EF4-FFF2-40B4-BE49-F238E27FC236}">
                <a16:creationId xmlns:a16="http://schemas.microsoft.com/office/drawing/2014/main" id="{C2D1D6E0-0D68-08A2-CB2C-1771770B67B8}"/>
              </a:ext>
            </a:extLst>
          </p:cNvPr>
          <p:cNvSpPr txBox="1"/>
          <p:nvPr/>
        </p:nvSpPr>
        <p:spPr>
          <a:xfrm>
            <a:off x="0" y="84510"/>
            <a:ext cx="6522098" cy="1231106"/>
          </a:xfrm>
          <a:prstGeom prst="rect">
            <a:avLst/>
          </a:prstGeom>
          <a:noFill/>
        </p:spPr>
        <p:txBody>
          <a:bodyPr wrap="square" rtlCol="0">
            <a:spAutoFit/>
          </a:bodyPr>
          <a:lstStyle/>
          <a:p>
            <a:r>
              <a:rPr lang="en-IN" sz="2800" b="1" dirty="0">
                <a:solidFill>
                  <a:schemeClr val="bg1"/>
                </a:solidFill>
              </a:rPr>
              <a:t>Bi-Variate Analysis:-</a:t>
            </a:r>
          </a:p>
          <a:p>
            <a:r>
              <a:rPr lang="en-US" sz="2800" b="1" i="0" dirty="0">
                <a:solidFill>
                  <a:schemeClr val="bg1"/>
                </a:solidFill>
                <a:effectLst/>
              </a:rPr>
              <a:t>Distribution of </a:t>
            </a:r>
            <a:r>
              <a:rPr lang="en-US" sz="2800" b="1" i="0" dirty="0" err="1">
                <a:solidFill>
                  <a:schemeClr val="bg1"/>
                </a:solidFill>
                <a:effectLst/>
              </a:rPr>
              <a:t>adr</a:t>
            </a:r>
            <a:r>
              <a:rPr lang="en-US" sz="2800" b="1" i="0" dirty="0">
                <a:solidFill>
                  <a:schemeClr val="bg1"/>
                </a:solidFill>
                <a:effectLst/>
              </a:rPr>
              <a:t> and </a:t>
            </a:r>
            <a:r>
              <a:rPr lang="en-US" sz="2800" b="1" i="0" dirty="0" err="1">
                <a:solidFill>
                  <a:schemeClr val="bg1"/>
                </a:solidFill>
                <a:effectLst/>
              </a:rPr>
              <a:t>Total_Duration</a:t>
            </a:r>
            <a:endParaRPr lang="en-US" sz="2800" b="1" i="0" dirty="0">
              <a:solidFill>
                <a:schemeClr val="bg1"/>
              </a:solidFill>
              <a:effectLst/>
            </a:endParaRPr>
          </a:p>
          <a:p>
            <a:endParaRPr lang="en-IN" dirty="0"/>
          </a:p>
        </p:txBody>
      </p:sp>
      <p:pic>
        <p:nvPicPr>
          <p:cNvPr id="3077" name="Picture 5">
            <a:extLst>
              <a:ext uri="{FF2B5EF4-FFF2-40B4-BE49-F238E27FC236}">
                <a16:creationId xmlns:a16="http://schemas.microsoft.com/office/drawing/2014/main" id="{6DEC0FC1-B0BA-DE40-A6AC-CDB32BCCC0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35697"/>
            <a:ext cx="6363478" cy="504786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4F9B08E-389D-AF73-2B1A-5C33B8A5E4F3}"/>
              </a:ext>
            </a:extLst>
          </p:cNvPr>
          <p:cNvSpPr txBox="1"/>
          <p:nvPr/>
        </p:nvSpPr>
        <p:spPr>
          <a:xfrm>
            <a:off x="6811347" y="1315616"/>
            <a:ext cx="4674636" cy="3416320"/>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used scatter plot to see the correlation between </a:t>
            </a:r>
            <a:r>
              <a:rPr lang="en-US" b="0" i="0" dirty="0" err="1">
                <a:effectLst/>
              </a:rPr>
              <a:t>Total_stay</a:t>
            </a:r>
            <a:r>
              <a:rPr lang="en-US" b="0" i="0" dirty="0">
                <a:effectLst/>
              </a:rPr>
              <a:t> and </a:t>
            </a:r>
            <a:r>
              <a:rPr lang="en-US" b="0" i="0" dirty="0" err="1">
                <a:effectLst/>
              </a:rPr>
              <a:t>adr,and</a:t>
            </a:r>
            <a:r>
              <a:rPr lang="en-US" b="0" i="0" dirty="0">
                <a:effectLst/>
              </a:rPr>
              <a:t> also we determined how </a:t>
            </a:r>
            <a:r>
              <a:rPr lang="en-US" b="0" i="0" dirty="0" err="1">
                <a:effectLst/>
              </a:rPr>
              <a:t>Total_stay</a:t>
            </a:r>
            <a:r>
              <a:rPr lang="en-US" b="0" i="0" dirty="0">
                <a:effectLst/>
              </a:rPr>
              <a:t> impacts </a:t>
            </a:r>
            <a:r>
              <a:rPr lang="en-US" b="0" i="0" dirty="0" err="1">
                <a:effectLst/>
              </a:rPr>
              <a:t>adr</a:t>
            </a:r>
            <a:r>
              <a:rPr lang="en-US" b="0" i="0" dirty="0">
                <a:effectLst/>
              </a:rPr>
              <a:t>.</a:t>
            </a:r>
          </a:p>
          <a:p>
            <a:endParaRPr lang="en-US" b="0" i="0" dirty="0">
              <a:effectLst/>
            </a:endParaRPr>
          </a:p>
          <a:p>
            <a:pPr marL="285750" indent="-285750">
              <a:buFont typeface="Arial" panose="020B0604020202020204" pitchFamily="34" charset="0"/>
              <a:buChar char="•"/>
            </a:pPr>
            <a:r>
              <a:rPr lang="en-US" b="0" i="0" dirty="0">
                <a:effectLst/>
              </a:rPr>
              <a:t>We can observe from the scatter plot that the </a:t>
            </a:r>
            <a:r>
              <a:rPr lang="en-US" b="0" i="0" dirty="0" err="1">
                <a:effectLst/>
              </a:rPr>
              <a:t>adr</a:t>
            </a:r>
            <a:r>
              <a:rPr lang="en-US" b="0" i="0" dirty="0">
                <a:effectLst/>
              </a:rPr>
              <a:t> falls as the length of </a:t>
            </a:r>
            <a:r>
              <a:rPr lang="en-US" b="0" i="0" dirty="0" err="1">
                <a:effectLst/>
              </a:rPr>
              <a:t>Total_Duration</a:t>
            </a:r>
            <a:r>
              <a:rPr lang="en-US" b="0" i="0" dirty="0">
                <a:effectLst/>
              </a:rPr>
              <a:t> grows. This implies that a better offer for the customer can be finalized for a longer stay. In practical terms, as the ADR decreases, the Total Duration tends to increase, and vice versa.</a:t>
            </a:r>
            <a:endParaRPr lang="en-IN" dirty="0"/>
          </a:p>
        </p:txBody>
      </p:sp>
    </p:spTree>
    <p:extLst>
      <p:ext uri="{BB962C8B-B14F-4D97-AF65-F5344CB8AC3E}">
        <p14:creationId xmlns:p14="http://schemas.microsoft.com/office/powerpoint/2010/main" val="1199995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DF59296-786D-4A6A-C06C-99F39DC9662F}"/>
              </a:ext>
            </a:extLst>
          </p:cNvPr>
          <p:cNvSpPr>
            <a:spLocks noGrp="1"/>
          </p:cNvSpPr>
          <p:nvPr>
            <p:ph type="sldNum" sz="quarter" idx="12"/>
          </p:nvPr>
        </p:nvSpPr>
        <p:spPr/>
        <p:txBody>
          <a:bodyPr/>
          <a:lstStyle/>
          <a:p>
            <a:fld id="{C2DC198D-18F6-4CDB-A701-959E7DE52267}" type="slidenum">
              <a:rPr lang="en-IN" smtClean="0"/>
              <a:pPr/>
              <a:t>15</a:t>
            </a:fld>
            <a:endParaRPr lang="en-IN" dirty="0"/>
          </a:p>
        </p:txBody>
      </p:sp>
      <p:sp>
        <p:nvSpPr>
          <p:cNvPr id="3" name="TextBox 2">
            <a:extLst>
              <a:ext uri="{FF2B5EF4-FFF2-40B4-BE49-F238E27FC236}">
                <a16:creationId xmlns:a16="http://schemas.microsoft.com/office/drawing/2014/main" id="{BFC4B86E-6F7D-E892-E4B3-CDA8FD9217FF}"/>
              </a:ext>
            </a:extLst>
          </p:cNvPr>
          <p:cNvSpPr txBox="1"/>
          <p:nvPr/>
        </p:nvSpPr>
        <p:spPr>
          <a:xfrm>
            <a:off x="0" y="402324"/>
            <a:ext cx="6885992" cy="800219"/>
          </a:xfrm>
          <a:prstGeom prst="rect">
            <a:avLst/>
          </a:prstGeom>
          <a:noFill/>
        </p:spPr>
        <p:txBody>
          <a:bodyPr wrap="square" rtlCol="0">
            <a:spAutoFit/>
          </a:bodyPr>
          <a:lstStyle/>
          <a:p>
            <a:r>
              <a:rPr lang="en-US" sz="2800" b="1" dirty="0">
                <a:solidFill>
                  <a:srgbClr val="D5D5D5"/>
                </a:solidFill>
              </a:rPr>
              <a:t>Cancellation based on </a:t>
            </a:r>
            <a:r>
              <a:rPr lang="en-US" sz="2800" b="1" dirty="0" err="1">
                <a:solidFill>
                  <a:srgbClr val="D5D5D5"/>
                </a:solidFill>
              </a:rPr>
              <a:t>Lead_time</a:t>
            </a:r>
            <a:r>
              <a:rPr lang="en-US" sz="2800" b="1" i="0" dirty="0">
                <a:solidFill>
                  <a:srgbClr val="D5D5D5"/>
                </a:solidFill>
                <a:effectLst/>
              </a:rPr>
              <a:t> Analysis</a:t>
            </a:r>
          </a:p>
          <a:p>
            <a:endParaRPr lang="en-IN" dirty="0"/>
          </a:p>
        </p:txBody>
      </p:sp>
      <p:pic>
        <p:nvPicPr>
          <p:cNvPr id="4098" name="Picture 2">
            <a:extLst>
              <a:ext uri="{FF2B5EF4-FFF2-40B4-BE49-F238E27FC236}">
                <a16:creationId xmlns:a16="http://schemas.microsoft.com/office/drawing/2014/main" id="{D9AAEDE9-3BEA-9495-1CDC-0FD7F13E48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19"/>
            <a:ext cx="6018245" cy="49825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8C57439-9014-95DE-B574-1E479462BAFA}"/>
              </a:ext>
            </a:extLst>
          </p:cNvPr>
          <p:cNvSpPr txBox="1"/>
          <p:nvPr/>
        </p:nvSpPr>
        <p:spPr>
          <a:xfrm>
            <a:off x="6242179" y="1343608"/>
            <a:ext cx="5038531" cy="258532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We have used scatter plot to check the relation between lead time and cancellation.</a:t>
            </a:r>
          </a:p>
          <a:p>
            <a:endParaRPr lang="en-US" b="0" i="0" dirty="0">
              <a:effectLst/>
            </a:endParaRPr>
          </a:p>
          <a:p>
            <a:pPr marL="285750" indent="-285750">
              <a:buFont typeface="Arial" panose="020B0604020202020204" pitchFamily="34" charset="0"/>
              <a:buChar char="•"/>
            </a:pPr>
            <a:r>
              <a:rPr lang="en-US" b="0" i="0" dirty="0">
                <a:effectLst/>
              </a:rPr>
              <a:t>it suggests that as the lead time (the time between booking and the actual stay) increases, the likelihood of cancellations also increases. In other words, there is a tendency for customers who book farther in advance to be more likely to cancel their reservations.</a:t>
            </a:r>
            <a:endParaRPr lang="en-IN" dirty="0"/>
          </a:p>
        </p:txBody>
      </p:sp>
    </p:spTree>
    <p:extLst>
      <p:ext uri="{BB962C8B-B14F-4D97-AF65-F5344CB8AC3E}">
        <p14:creationId xmlns:p14="http://schemas.microsoft.com/office/powerpoint/2010/main" val="667485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C6CBF4-4D9D-62F3-44C7-AA7855E42C8C}"/>
              </a:ext>
            </a:extLst>
          </p:cNvPr>
          <p:cNvSpPr>
            <a:spLocks noGrp="1"/>
          </p:cNvSpPr>
          <p:nvPr>
            <p:ph type="sldNum" sz="quarter" idx="12"/>
          </p:nvPr>
        </p:nvSpPr>
        <p:spPr/>
        <p:txBody>
          <a:bodyPr/>
          <a:lstStyle/>
          <a:p>
            <a:fld id="{C2DC198D-18F6-4CDB-A701-959E7DE52267}" type="slidenum">
              <a:rPr lang="en-IN" smtClean="0"/>
              <a:pPr/>
              <a:t>16</a:t>
            </a:fld>
            <a:endParaRPr lang="en-IN" dirty="0"/>
          </a:p>
        </p:txBody>
      </p:sp>
      <p:sp>
        <p:nvSpPr>
          <p:cNvPr id="3" name="TextBox 2">
            <a:extLst>
              <a:ext uri="{FF2B5EF4-FFF2-40B4-BE49-F238E27FC236}">
                <a16:creationId xmlns:a16="http://schemas.microsoft.com/office/drawing/2014/main" id="{C45725A7-0FDE-C7EB-00D7-4E6CE12F4C10}"/>
              </a:ext>
            </a:extLst>
          </p:cNvPr>
          <p:cNvSpPr txBox="1"/>
          <p:nvPr/>
        </p:nvSpPr>
        <p:spPr>
          <a:xfrm>
            <a:off x="0" y="172839"/>
            <a:ext cx="7221894" cy="800219"/>
          </a:xfrm>
          <a:prstGeom prst="rect">
            <a:avLst/>
          </a:prstGeom>
          <a:noFill/>
        </p:spPr>
        <p:txBody>
          <a:bodyPr wrap="square" rtlCol="0">
            <a:spAutoFit/>
          </a:bodyPr>
          <a:lstStyle/>
          <a:p>
            <a:r>
              <a:rPr lang="en-US" sz="2800" b="1" i="0" dirty="0">
                <a:solidFill>
                  <a:srgbClr val="D5D5D5"/>
                </a:solidFill>
                <a:effectLst/>
              </a:rPr>
              <a:t>Price fluctuation over the year analysis</a:t>
            </a:r>
          </a:p>
          <a:p>
            <a:endParaRPr lang="en-IN" dirty="0"/>
          </a:p>
        </p:txBody>
      </p:sp>
      <p:pic>
        <p:nvPicPr>
          <p:cNvPr id="5122" name="Picture 2">
            <a:extLst>
              <a:ext uri="{FF2B5EF4-FFF2-40B4-BE49-F238E27FC236}">
                <a16:creationId xmlns:a16="http://schemas.microsoft.com/office/drawing/2014/main" id="{B6C9B6B3-0F7E-F387-F66C-E7845EAA6A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82674"/>
            <a:ext cx="6839339" cy="501021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C8A8517-442A-3868-DA67-1221D883167A}"/>
              </a:ext>
            </a:extLst>
          </p:cNvPr>
          <p:cNvSpPr txBox="1"/>
          <p:nvPr/>
        </p:nvSpPr>
        <p:spPr>
          <a:xfrm>
            <a:off x="6960638" y="1187507"/>
            <a:ext cx="5026090" cy="4801314"/>
          </a:xfrm>
          <a:prstGeom prst="rect">
            <a:avLst/>
          </a:prstGeom>
          <a:noFill/>
        </p:spPr>
        <p:txBody>
          <a:bodyPr wrap="square" rtlCol="0">
            <a:spAutoFit/>
          </a:bodyPr>
          <a:lstStyle/>
          <a:p>
            <a:pPr marL="285750" indent="-285750">
              <a:buFont typeface="Arial" panose="020B0604020202020204" pitchFamily="34" charset="0"/>
              <a:buChar char="•"/>
            </a:pPr>
            <a:r>
              <a:rPr lang="en-IN" sz="1600" dirty="0"/>
              <a:t>We picked grouped bar chart because , </a:t>
            </a:r>
            <a:r>
              <a:rPr lang="en-US" sz="1600" b="0" i="0" dirty="0">
                <a:effectLst/>
              </a:rPr>
              <a:t>Grouped bar charts are well-suited for comparing multiple categories (hotels) across different subcategories (months) in a visually intuitive way, also Bar charts are effective for visualizing variations in a numerical variable (ADR) across different groups, providing a clear representation of how values change over time.</a:t>
            </a:r>
          </a:p>
          <a:p>
            <a:pPr marL="285750" indent="-285750">
              <a:buFont typeface="Arial" panose="020B0604020202020204" pitchFamily="34" charset="0"/>
              <a:buChar char="•"/>
            </a:pPr>
            <a:r>
              <a:rPr lang="en-US" sz="1600" b="0" i="0" dirty="0">
                <a:effectLst/>
              </a:rPr>
              <a:t>The chart provides insights into the average daily rate variation for each hotel type over the months.</a:t>
            </a:r>
          </a:p>
          <a:p>
            <a:pPr marL="285750" indent="-285750">
              <a:buFont typeface="Arial" panose="020B0604020202020204" pitchFamily="34" charset="0"/>
              <a:buChar char="•"/>
            </a:pPr>
            <a:r>
              <a:rPr lang="en-US" sz="1600" b="0" i="0" dirty="0">
                <a:effectLst/>
              </a:rPr>
              <a:t>It allows for the identification of months with significant ADR fluctuations and the comparison of these fluctuations between the two hotel categories. Patterns or trends in ADR variations can be easily observed, providing valuable insights into the seasonal patterns of pricing.</a:t>
            </a:r>
          </a:p>
          <a:p>
            <a:pPr marL="285750" indent="-285750">
              <a:buFont typeface="Arial" panose="020B0604020202020204" pitchFamily="34" charset="0"/>
              <a:buChar char="•"/>
            </a:pPr>
            <a:r>
              <a:rPr lang="en-US" sz="1600" b="0" i="0" dirty="0">
                <a:effectLst/>
              </a:rPr>
              <a:t>From the above plot we can see that in the month of august Resort hotel has more price </a:t>
            </a:r>
            <a:r>
              <a:rPr lang="en-US" sz="1600" b="0" i="0" dirty="0" err="1">
                <a:effectLst/>
              </a:rPr>
              <a:t>flactuation</a:t>
            </a:r>
            <a:r>
              <a:rPr lang="en-US" sz="1600" b="0" i="0" dirty="0">
                <a:effectLst/>
              </a:rPr>
              <a:t> and on </a:t>
            </a:r>
            <a:r>
              <a:rPr lang="en-US" sz="1600" b="0" i="0" dirty="0" err="1">
                <a:effectLst/>
              </a:rPr>
              <a:t>themonth</a:t>
            </a:r>
            <a:r>
              <a:rPr lang="en-US" sz="1600" b="0" i="0" dirty="0">
                <a:effectLst/>
              </a:rPr>
              <a:t> of may City hotel has more price </a:t>
            </a:r>
            <a:r>
              <a:rPr lang="en-US" sz="1600" b="0" i="0" dirty="0" err="1">
                <a:effectLst/>
              </a:rPr>
              <a:t>flactuation</a:t>
            </a:r>
            <a:r>
              <a:rPr lang="en-US" sz="1600" b="0" i="0" dirty="0">
                <a:effectLst/>
              </a:rPr>
              <a:t>.</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770136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1B53FB-688D-1B5E-26FF-B0960DE58BB0}"/>
              </a:ext>
            </a:extLst>
          </p:cNvPr>
          <p:cNvSpPr>
            <a:spLocks noGrp="1"/>
          </p:cNvSpPr>
          <p:nvPr>
            <p:ph type="sldNum" sz="quarter" idx="12"/>
          </p:nvPr>
        </p:nvSpPr>
        <p:spPr/>
        <p:txBody>
          <a:bodyPr/>
          <a:lstStyle/>
          <a:p>
            <a:fld id="{C2DC198D-18F6-4CDB-A701-959E7DE52267}" type="slidenum">
              <a:rPr lang="en-IN" smtClean="0"/>
              <a:pPr/>
              <a:t>17</a:t>
            </a:fld>
            <a:endParaRPr lang="en-IN" dirty="0"/>
          </a:p>
        </p:txBody>
      </p:sp>
      <p:sp>
        <p:nvSpPr>
          <p:cNvPr id="3" name="TextBox 2">
            <a:extLst>
              <a:ext uri="{FF2B5EF4-FFF2-40B4-BE49-F238E27FC236}">
                <a16:creationId xmlns:a16="http://schemas.microsoft.com/office/drawing/2014/main" id="{83892208-3084-2D1E-BBBE-645089AB39F1}"/>
              </a:ext>
            </a:extLst>
          </p:cNvPr>
          <p:cNvSpPr txBox="1"/>
          <p:nvPr/>
        </p:nvSpPr>
        <p:spPr>
          <a:xfrm>
            <a:off x="0" y="381850"/>
            <a:ext cx="7296540" cy="523220"/>
          </a:xfrm>
          <a:prstGeom prst="rect">
            <a:avLst/>
          </a:prstGeom>
          <a:noFill/>
        </p:spPr>
        <p:txBody>
          <a:bodyPr wrap="square" rtlCol="0">
            <a:spAutoFit/>
          </a:bodyPr>
          <a:lstStyle/>
          <a:p>
            <a:pPr algn="l"/>
            <a:r>
              <a:rPr lang="en-US" sz="2800" b="1" i="0" dirty="0">
                <a:solidFill>
                  <a:srgbClr val="D5D5D5"/>
                </a:solidFill>
                <a:effectLst/>
              </a:rPr>
              <a:t>Distribution of Market Segments by Hotel Type</a:t>
            </a:r>
          </a:p>
        </p:txBody>
      </p:sp>
      <p:pic>
        <p:nvPicPr>
          <p:cNvPr id="6146" name="Picture 2">
            <a:extLst>
              <a:ext uri="{FF2B5EF4-FFF2-40B4-BE49-F238E27FC236}">
                <a16:creationId xmlns:a16="http://schemas.microsoft.com/office/drawing/2014/main" id="{F172573D-745E-A6A1-4761-E83728E79A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45029"/>
            <a:ext cx="5806751" cy="501986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9C6ECC8-0B71-7BF3-4894-8FC7E398ADAC}"/>
              </a:ext>
            </a:extLst>
          </p:cNvPr>
          <p:cNvSpPr txBox="1"/>
          <p:nvPr/>
        </p:nvSpPr>
        <p:spPr>
          <a:xfrm>
            <a:off x="6096000" y="1278294"/>
            <a:ext cx="5617029" cy="3693319"/>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I chose a clustered bar chart because it allows for the visual comparison of the distribution of market segments with respect to each hotel type. Each hotel type is represented as a separate cluster of bars, and within each cluster, bars are grouped by </a:t>
            </a:r>
            <a:r>
              <a:rPr lang="en-US" b="0" i="0" dirty="0" err="1">
                <a:effectLst/>
              </a:rPr>
              <a:t>market_segment</a:t>
            </a:r>
            <a:r>
              <a:rPr lang="en-US" b="0" i="0" dirty="0">
                <a:effectLst/>
              </a:rPr>
              <a:t>.</a:t>
            </a:r>
          </a:p>
          <a:p>
            <a:endParaRPr lang="en-US" b="0" i="0" dirty="0">
              <a:effectLst/>
            </a:endParaRPr>
          </a:p>
          <a:p>
            <a:pPr marL="285750" indent="-285750" algn="l">
              <a:buFont typeface="Arial" panose="020B0604020202020204" pitchFamily="34" charset="0"/>
              <a:buChar char="•"/>
            </a:pPr>
            <a:r>
              <a:rPr lang="en-US" b="0" i="0" dirty="0">
                <a:effectLst/>
              </a:rPr>
              <a:t> The chart provides insights into how market segments are distributed across different hotel types. It allows us to compare the popularity of various market segments within each hotel category.</a:t>
            </a:r>
          </a:p>
          <a:p>
            <a:br>
              <a:rPr lang="en-US" dirty="0"/>
            </a:br>
            <a:endParaRPr lang="en-IN" dirty="0"/>
          </a:p>
        </p:txBody>
      </p:sp>
    </p:spTree>
    <p:extLst>
      <p:ext uri="{BB962C8B-B14F-4D97-AF65-F5344CB8AC3E}">
        <p14:creationId xmlns:p14="http://schemas.microsoft.com/office/powerpoint/2010/main" val="4057285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3268F5-FA90-38D8-FC33-38D4D7B0EE6B}"/>
              </a:ext>
            </a:extLst>
          </p:cNvPr>
          <p:cNvSpPr>
            <a:spLocks noGrp="1"/>
          </p:cNvSpPr>
          <p:nvPr>
            <p:ph type="sldNum" sz="quarter" idx="12"/>
          </p:nvPr>
        </p:nvSpPr>
        <p:spPr/>
        <p:txBody>
          <a:bodyPr/>
          <a:lstStyle/>
          <a:p>
            <a:fld id="{C2DC198D-18F6-4CDB-A701-959E7DE52267}" type="slidenum">
              <a:rPr lang="en-IN" smtClean="0"/>
              <a:pPr/>
              <a:t>18</a:t>
            </a:fld>
            <a:endParaRPr lang="en-IN" dirty="0"/>
          </a:p>
        </p:txBody>
      </p:sp>
      <p:sp>
        <p:nvSpPr>
          <p:cNvPr id="3" name="TextBox 2">
            <a:extLst>
              <a:ext uri="{FF2B5EF4-FFF2-40B4-BE49-F238E27FC236}">
                <a16:creationId xmlns:a16="http://schemas.microsoft.com/office/drawing/2014/main" id="{18BF5B50-801C-84EE-AD62-E4CC71D2FDBD}"/>
              </a:ext>
            </a:extLst>
          </p:cNvPr>
          <p:cNvSpPr txBox="1"/>
          <p:nvPr/>
        </p:nvSpPr>
        <p:spPr>
          <a:xfrm>
            <a:off x="0" y="411017"/>
            <a:ext cx="7408507" cy="523220"/>
          </a:xfrm>
          <a:prstGeom prst="rect">
            <a:avLst/>
          </a:prstGeom>
          <a:noFill/>
        </p:spPr>
        <p:txBody>
          <a:bodyPr wrap="square" rtlCol="0">
            <a:spAutoFit/>
          </a:bodyPr>
          <a:lstStyle/>
          <a:p>
            <a:pPr algn="l"/>
            <a:r>
              <a:rPr lang="en-US" sz="2800" b="1" i="0" dirty="0">
                <a:solidFill>
                  <a:srgbClr val="D5D5D5"/>
                </a:solidFill>
                <a:effectLst/>
              </a:rPr>
              <a:t>Booking Canceled or not based on Deposit type</a:t>
            </a:r>
          </a:p>
        </p:txBody>
      </p:sp>
      <p:pic>
        <p:nvPicPr>
          <p:cNvPr id="7170" name="Picture 2">
            <a:extLst>
              <a:ext uri="{FF2B5EF4-FFF2-40B4-BE49-F238E27FC236}">
                <a16:creationId xmlns:a16="http://schemas.microsoft.com/office/drawing/2014/main" id="{2743F9E8-504D-F820-E0A3-A0DDE98174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17036"/>
            <a:ext cx="6869371" cy="506652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B4E237E-49D0-9F4E-B71E-16F8E109CBE0}"/>
              </a:ext>
            </a:extLst>
          </p:cNvPr>
          <p:cNvSpPr txBox="1"/>
          <p:nvPr/>
        </p:nvSpPr>
        <p:spPr>
          <a:xfrm>
            <a:off x="6979299" y="1107060"/>
            <a:ext cx="5212702" cy="507831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chosen chart, a count plot comparing booking cancellations across different deposit types, is suitable for visualizing categorical data. It effectively shows the distribution of cancellations within each deposit type, making it easy to compare and analyze.</a:t>
            </a:r>
          </a:p>
          <a:p>
            <a:pPr marL="285750" indent="-285750">
              <a:buFont typeface="Arial" panose="020B0604020202020204" pitchFamily="34" charset="0"/>
              <a:buChar char="•"/>
            </a:pPr>
            <a:r>
              <a:rPr lang="en-US" b="0" i="0" dirty="0">
                <a:effectLst/>
              </a:rPr>
              <a:t>We can infer from the plot above that about 25% of reservations were canceled by customers with No Deposit. It follows that visitors who make reservations without paying a deposit are probably going to cancel more of them. Surprisingly, non-refundable deposits experienced a higher rate of cancellation than refundable deposits. Given that hotel rates are typically higher for rooms with refundable deposits and that customers pay more in anticipation of cancellation, it would make sense to assume that refundable deposits have higher cancellation rates.</a:t>
            </a:r>
            <a:endParaRPr lang="en-IN" dirty="0"/>
          </a:p>
        </p:txBody>
      </p:sp>
    </p:spTree>
    <p:extLst>
      <p:ext uri="{BB962C8B-B14F-4D97-AF65-F5344CB8AC3E}">
        <p14:creationId xmlns:p14="http://schemas.microsoft.com/office/powerpoint/2010/main" val="3792867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EA96B3-B845-3866-C133-95FDC54D7CB6}"/>
              </a:ext>
            </a:extLst>
          </p:cNvPr>
          <p:cNvSpPr>
            <a:spLocks noGrp="1"/>
          </p:cNvSpPr>
          <p:nvPr>
            <p:ph type="sldNum" sz="quarter" idx="12"/>
          </p:nvPr>
        </p:nvSpPr>
        <p:spPr/>
        <p:txBody>
          <a:bodyPr/>
          <a:lstStyle/>
          <a:p>
            <a:fld id="{C2DC198D-18F6-4CDB-A701-959E7DE52267}" type="slidenum">
              <a:rPr lang="en-IN" smtClean="0"/>
              <a:pPr/>
              <a:t>19</a:t>
            </a:fld>
            <a:endParaRPr lang="en-IN" dirty="0"/>
          </a:p>
        </p:txBody>
      </p:sp>
      <p:sp>
        <p:nvSpPr>
          <p:cNvPr id="3" name="TextBox 2">
            <a:extLst>
              <a:ext uri="{FF2B5EF4-FFF2-40B4-BE49-F238E27FC236}">
                <a16:creationId xmlns:a16="http://schemas.microsoft.com/office/drawing/2014/main" id="{D4A64C2A-2486-11F6-B1D7-6EC7A1AA333F}"/>
              </a:ext>
            </a:extLst>
          </p:cNvPr>
          <p:cNvSpPr txBox="1"/>
          <p:nvPr/>
        </p:nvSpPr>
        <p:spPr>
          <a:xfrm>
            <a:off x="0" y="241890"/>
            <a:ext cx="8686800" cy="523220"/>
          </a:xfrm>
          <a:prstGeom prst="rect">
            <a:avLst/>
          </a:prstGeom>
          <a:noFill/>
        </p:spPr>
        <p:txBody>
          <a:bodyPr wrap="square" rtlCol="0">
            <a:spAutoFit/>
          </a:bodyPr>
          <a:lstStyle/>
          <a:p>
            <a:pPr algn="l"/>
            <a:r>
              <a:rPr lang="en-US" sz="2800" b="1" i="0" dirty="0">
                <a:solidFill>
                  <a:srgbClr val="D5D5D5"/>
                </a:solidFill>
                <a:effectLst/>
              </a:rPr>
              <a:t>Cancellation Rate and Customer Type distribution</a:t>
            </a:r>
          </a:p>
        </p:txBody>
      </p:sp>
      <p:pic>
        <p:nvPicPr>
          <p:cNvPr id="8194" name="Picture 2">
            <a:extLst>
              <a:ext uri="{FF2B5EF4-FFF2-40B4-BE49-F238E27FC236}">
                <a16:creationId xmlns:a16="http://schemas.microsoft.com/office/drawing/2014/main" id="{07D4BC2C-1A46-6C16-6CCC-F1CA197903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63690"/>
            <a:ext cx="6326155" cy="50292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08A5C3-9D11-74C9-6B39-056F529EE227}"/>
              </a:ext>
            </a:extLst>
          </p:cNvPr>
          <p:cNvSpPr txBox="1"/>
          <p:nvPr/>
        </p:nvSpPr>
        <p:spPr>
          <a:xfrm>
            <a:off x="6326155" y="1371600"/>
            <a:ext cx="5610596" cy="2862322"/>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specific chart chosen is a bar chart. A bar chart is suitable for visualizing the mean cancellation rate for different customer types. It provides a clear comparison of cancellation rates among various customer types using horizontal bars.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0" i="0" dirty="0">
                <a:effectLst/>
              </a:rPr>
              <a:t>From the above plot we can say that </a:t>
            </a:r>
            <a:r>
              <a:rPr lang="en-US" b="1" i="0" dirty="0">
                <a:effectLst/>
              </a:rPr>
              <a:t>Transient</a:t>
            </a:r>
            <a:r>
              <a:rPr lang="en-US" b="0" i="0" dirty="0">
                <a:effectLst/>
              </a:rPr>
              <a:t> customer types have higher cancellations.</a:t>
            </a:r>
          </a:p>
          <a:p>
            <a:endParaRPr lang="en-IN" dirty="0"/>
          </a:p>
        </p:txBody>
      </p:sp>
    </p:spTree>
    <p:extLst>
      <p:ext uri="{BB962C8B-B14F-4D97-AF65-F5344CB8AC3E}">
        <p14:creationId xmlns:p14="http://schemas.microsoft.com/office/powerpoint/2010/main" val="557595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366A79-28CD-9FB4-90B5-B0EE85692C76}"/>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pPr/>
              <a:t>2</a:t>
            </a:fld>
            <a:endParaRPr lang="en-IN" dirty="0"/>
          </a:p>
        </p:txBody>
      </p:sp>
      <p:graphicFrame>
        <p:nvGraphicFramePr>
          <p:cNvPr id="3" name="object 2">
            <a:extLst>
              <a:ext uri="{FF2B5EF4-FFF2-40B4-BE49-F238E27FC236}">
                <a16:creationId xmlns:a16="http://schemas.microsoft.com/office/drawing/2014/main" id="{C930ABA9-30A8-120C-AA5C-FE0F4F5A00A2}"/>
              </a:ext>
            </a:extLst>
          </p:cNvPr>
          <p:cNvGraphicFramePr>
            <a:graphicFrameLocks noGrp="1"/>
          </p:cNvGraphicFramePr>
          <p:nvPr>
            <p:extLst>
              <p:ext uri="{D42A27DB-BD31-4B8C-83A1-F6EECF244321}">
                <p14:modId xmlns:p14="http://schemas.microsoft.com/office/powerpoint/2010/main" val="3826330278"/>
              </p:ext>
            </p:extLst>
          </p:nvPr>
        </p:nvGraphicFramePr>
        <p:xfrm>
          <a:off x="-4763" y="1020278"/>
          <a:ext cx="12196764" cy="5053951"/>
        </p:xfrm>
        <a:graphic>
          <a:graphicData uri="http://schemas.openxmlformats.org/drawingml/2006/table">
            <a:tbl>
              <a:tblPr/>
              <a:tblGrid>
                <a:gridCol w="1905745">
                  <a:extLst>
                    <a:ext uri="{9D8B030D-6E8A-4147-A177-3AD203B41FA5}">
                      <a16:colId xmlns:a16="http://schemas.microsoft.com/office/drawing/2014/main" val="20000"/>
                    </a:ext>
                  </a:extLst>
                </a:gridCol>
                <a:gridCol w="7775437">
                  <a:extLst>
                    <a:ext uri="{9D8B030D-6E8A-4147-A177-3AD203B41FA5}">
                      <a16:colId xmlns:a16="http://schemas.microsoft.com/office/drawing/2014/main" val="20001"/>
                    </a:ext>
                  </a:extLst>
                </a:gridCol>
                <a:gridCol w="2515582">
                  <a:extLst>
                    <a:ext uri="{9D8B030D-6E8A-4147-A177-3AD203B41FA5}">
                      <a16:colId xmlns:a16="http://schemas.microsoft.com/office/drawing/2014/main" val="20002"/>
                    </a:ext>
                  </a:extLst>
                </a:gridCol>
              </a:tblGrid>
              <a:tr h="614475">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SL NO.</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0" marR="0" marT="3810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DF2D28"/>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CONTENTS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0" marR="0" marT="3810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DF2D28"/>
                    </a:solidFill>
                  </a:tcPr>
                </a:tc>
                <a:tc>
                  <a:txBody>
                    <a:bodyPr/>
                    <a:lstStyle>
                      <a:lvl1pPr marL="387350" indent="-107950">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387350" marR="0" lvl="0" indent="-107950" algn="ctr" defTabSz="457200" rtl="0" eaLnBrk="1" fontAlgn="base" latinLnBrk="0" hangingPunct="1">
                        <a:lnSpc>
                          <a:spcPct val="100000"/>
                        </a:lnSpc>
                        <a:spcBef>
                          <a:spcPts val="300"/>
                        </a:spcBef>
                        <a:spcAft>
                          <a:spcPct val="0"/>
                        </a:spcAft>
                        <a:buClrTx/>
                        <a:buSzTx/>
                        <a:buFontTx/>
                        <a:buNone/>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PAGE  NO.</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txBody>
                  <a:tcPr marL="0" marR="0" marT="3810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lnTlToBr>
                      <a:noFill/>
                    </a:lnTlToBr>
                    <a:lnBlToTr>
                      <a:noFill/>
                    </a:lnBlToTr>
                    <a:solidFill>
                      <a:srgbClr val="DF2D28"/>
                    </a:solidFill>
                  </a:tcPr>
                </a:tc>
                <a:extLst>
                  <a:ext uri="{0D108BD9-81ED-4DB2-BD59-A6C34878D82A}">
                    <a16:rowId xmlns:a16="http://schemas.microsoft.com/office/drawing/2014/main" val="10000"/>
                  </a:ext>
                </a:extLst>
              </a:tr>
              <a:tr h="489944">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Project Summary</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DADADA"/>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extLst>
                  <a:ext uri="{0D108BD9-81ED-4DB2-BD59-A6C34878D82A}">
                    <a16:rowId xmlns:a16="http://schemas.microsoft.com/office/drawing/2014/main" val="10001"/>
                  </a:ext>
                </a:extLst>
              </a:tr>
              <a:tr h="472995">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Problem Statement</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extLst>
                  <a:ext uri="{0D108BD9-81ED-4DB2-BD59-A6C34878D82A}">
                    <a16:rowId xmlns:a16="http://schemas.microsoft.com/office/drawing/2014/main" val="10002"/>
                  </a:ext>
                </a:extLst>
              </a:tr>
              <a:tr h="462244">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Exploring the Data</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extLst>
                  <a:ext uri="{0D108BD9-81ED-4DB2-BD59-A6C34878D82A}">
                    <a16:rowId xmlns:a16="http://schemas.microsoft.com/office/drawing/2014/main" val="10003"/>
                  </a:ext>
                </a:extLst>
              </a:tr>
              <a:tr h="408495">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4</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Data Wrangling</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7</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extLst>
                  <a:ext uri="{0D108BD9-81ED-4DB2-BD59-A6C34878D82A}">
                    <a16:rowId xmlns:a16="http://schemas.microsoft.com/office/drawing/2014/main" val="10004"/>
                  </a:ext>
                </a:extLst>
              </a:tr>
              <a:tr h="451495">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5</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marL="1411288" indent="-6350">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411288" marR="0" lvl="0" indent="-6350" algn="l"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visualization</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8-9</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extLst>
                  <a:ext uri="{0D108BD9-81ED-4DB2-BD59-A6C34878D82A}">
                    <a16:rowId xmlns:a16="http://schemas.microsoft.com/office/drawing/2014/main" val="10005"/>
                  </a:ext>
                </a:extLst>
              </a:tr>
              <a:tr h="429996">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marL="447675" indent="127000">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447675" marR="0" lvl="0" indent="127000" algn="l"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Univariate Analysis</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00"/>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10-13</a:t>
                      </a:r>
                    </a:p>
                  </a:txBody>
                  <a:tcPr marL="0" marR="0" marT="38735"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extLst>
                  <a:ext uri="{0D108BD9-81ED-4DB2-BD59-A6C34878D82A}">
                    <a16:rowId xmlns:a16="http://schemas.microsoft.com/office/drawing/2014/main" val="10006"/>
                  </a:ext>
                </a:extLst>
              </a:tr>
              <a:tr h="434322">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ii</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Bi-Variate Analysis</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14-23</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extLst>
                  <a:ext uri="{0D108BD9-81ED-4DB2-BD59-A6C34878D82A}">
                    <a16:rowId xmlns:a16="http://schemas.microsoft.com/office/drawing/2014/main" val="10007"/>
                  </a:ext>
                </a:extLst>
              </a:tr>
              <a:tr h="414918">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iii</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Multivariate Analysis</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24-25</a:t>
                      </a:r>
                    </a:p>
                  </a:txBody>
                  <a:tcPr marL="0" marR="0" marT="39369"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extLst>
                  <a:ext uri="{0D108BD9-81ED-4DB2-BD59-A6C34878D82A}">
                    <a16:rowId xmlns:a16="http://schemas.microsoft.com/office/drawing/2014/main" val="10008"/>
                  </a:ext>
                </a:extLst>
              </a:tr>
              <a:tr h="440745">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6</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Solutions to Business Objectives</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26</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3CDCD"/>
                    </a:solidFill>
                  </a:tcPr>
                </a:tc>
                <a:extLst>
                  <a:ext uri="{0D108BD9-81ED-4DB2-BD59-A6C34878D82A}">
                    <a16:rowId xmlns:a16="http://schemas.microsoft.com/office/drawing/2014/main" val="10009"/>
                  </a:ext>
                </a:extLst>
              </a:tr>
              <a:tr h="434322">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7</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0"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Conclusion</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tc>
                  <a:txBody>
                    <a:bodyPr/>
                    <a:lstStyle>
                      <a:lvl1pPr marL="1588">
                        <a:spcBef>
                          <a:spcPts val="1000"/>
                        </a:spcBef>
                        <a:buClr>
                          <a:srgbClr val="919ACA"/>
                        </a:buClr>
                        <a:buSzPct val="80000"/>
                        <a:buFont typeface="Wingdings 3" panose="05040102010807070707" pitchFamily="18" charset="2"/>
                        <a:defRPr>
                          <a:solidFill>
                            <a:schemeClr val="tx1"/>
                          </a:solidFill>
                          <a:latin typeface="Century Gothic" panose="020B0502020202020204" pitchFamily="34" charset="0"/>
                        </a:defRPr>
                      </a:lvl1pPr>
                      <a:lvl2pPr marL="742950" indent="-285750">
                        <a:spcBef>
                          <a:spcPts val="1000"/>
                        </a:spcBef>
                        <a:buClr>
                          <a:srgbClr val="919ACA"/>
                        </a:buClr>
                        <a:buSzPct val="80000"/>
                        <a:buFont typeface="Wingdings 3" panose="05040102010807070707" pitchFamily="18" charset="2"/>
                        <a:defRPr sz="1600">
                          <a:solidFill>
                            <a:schemeClr val="tx1"/>
                          </a:solidFill>
                          <a:latin typeface="Century Gothic" panose="020B0502020202020204" pitchFamily="34" charset="0"/>
                        </a:defRPr>
                      </a:lvl2pPr>
                      <a:lvl3pPr marL="1143000" indent="-228600">
                        <a:spcBef>
                          <a:spcPts val="1000"/>
                        </a:spcBef>
                        <a:buClr>
                          <a:srgbClr val="919ACA"/>
                        </a:buClr>
                        <a:buSzPct val="80000"/>
                        <a:buFont typeface="Wingdings 3" panose="05040102010807070707" pitchFamily="18" charset="2"/>
                        <a:defRPr sz="1400">
                          <a:solidFill>
                            <a:schemeClr val="tx1"/>
                          </a:solidFill>
                          <a:latin typeface="Century Gothic" panose="020B0502020202020204" pitchFamily="34" charset="0"/>
                        </a:defRPr>
                      </a:lvl3pPr>
                      <a:lvl4pPr marL="16002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4pPr>
                      <a:lvl5pPr marL="2057400" indent="-228600">
                        <a:spcBef>
                          <a:spcPts val="1000"/>
                        </a:spcBef>
                        <a:buClr>
                          <a:srgbClr val="919ACA"/>
                        </a:buClr>
                        <a:buSzPct val="80000"/>
                        <a:buFont typeface="Wingdings 3" panose="05040102010807070707" pitchFamily="18" charset="2"/>
                        <a:defRPr sz="1200">
                          <a:solidFill>
                            <a:schemeClr val="tx1"/>
                          </a:solidFill>
                          <a:latin typeface="Century Gothic" panose="020B0502020202020204" pitchFamily="34" charset="0"/>
                        </a:defRPr>
                      </a:lvl5pPr>
                      <a:lvl6pPr marL="25146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6pPr>
                      <a:lvl7pPr marL="29718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7pPr>
                      <a:lvl8pPr marL="34290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8pPr>
                      <a:lvl9pPr marL="3886200" indent="-228600" defTabSz="457200" fontAlgn="base">
                        <a:spcBef>
                          <a:spcPts val="1000"/>
                        </a:spcBef>
                        <a:spcAft>
                          <a:spcPct val="0"/>
                        </a:spcAft>
                        <a:buClr>
                          <a:srgbClr val="919ACA"/>
                        </a:buClr>
                        <a:buSzPct val="80000"/>
                        <a:buFont typeface="Wingdings 3" panose="05040102010807070707" pitchFamily="18" charset="2"/>
                        <a:defRPr sz="1200">
                          <a:solidFill>
                            <a:schemeClr val="tx1"/>
                          </a:solidFill>
                          <a:latin typeface="Century Gothic" panose="020B0502020202020204" pitchFamily="34" charset="0"/>
                        </a:defRPr>
                      </a:lvl9pPr>
                    </a:lstStyle>
                    <a:p>
                      <a:pPr marL="1588" marR="0" lvl="0" indent="0" algn="ctr" defTabSz="457200" rtl="0" eaLnBrk="1" fontAlgn="base" latinLnBrk="0" hangingPunct="1">
                        <a:lnSpc>
                          <a:spcPct val="100000"/>
                        </a:lnSpc>
                        <a:spcBef>
                          <a:spcPts val="313"/>
                        </a:spcBef>
                        <a:spcAft>
                          <a:spcPct val="0"/>
                        </a:spcAft>
                        <a:buClrTx/>
                        <a:buSzTx/>
                        <a:buFont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27</a:t>
                      </a:r>
                    </a:p>
                  </a:txBody>
                  <a:tcPr marL="0" marR="0" marT="39370" marB="0" horzOverflow="overflow">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a:noFill/>
                    </a:lnTlToBr>
                    <a:lnBlToTr>
                      <a:noFill/>
                    </a:lnBlToTr>
                    <a:solidFill>
                      <a:srgbClr val="F8E8E8"/>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188830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807892-1227-9FEB-49D5-533645C7F62C}"/>
              </a:ext>
            </a:extLst>
          </p:cNvPr>
          <p:cNvSpPr>
            <a:spLocks noGrp="1"/>
          </p:cNvSpPr>
          <p:nvPr>
            <p:ph type="sldNum" sz="quarter" idx="12"/>
          </p:nvPr>
        </p:nvSpPr>
        <p:spPr/>
        <p:txBody>
          <a:bodyPr/>
          <a:lstStyle/>
          <a:p>
            <a:fld id="{C2DC198D-18F6-4CDB-A701-959E7DE52267}" type="slidenum">
              <a:rPr lang="en-IN" smtClean="0"/>
              <a:pPr/>
              <a:t>20</a:t>
            </a:fld>
            <a:endParaRPr lang="en-IN" dirty="0"/>
          </a:p>
        </p:txBody>
      </p:sp>
      <p:sp>
        <p:nvSpPr>
          <p:cNvPr id="3" name="TextBox 2">
            <a:extLst>
              <a:ext uri="{FF2B5EF4-FFF2-40B4-BE49-F238E27FC236}">
                <a16:creationId xmlns:a16="http://schemas.microsoft.com/office/drawing/2014/main" id="{E976EE80-E13E-F998-B338-618041667D62}"/>
              </a:ext>
            </a:extLst>
          </p:cNvPr>
          <p:cNvSpPr txBox="1"/>
          <p:nvPr/>
        </p:nvSpPr>
        <p:spPr>
          <a:xfrm>
            <a:off x="-65315" y="249542"/>
            <a:ext cx="8257593" cy="523220"/>
          </a:xfrm>
          <a:prstGeom prst="rect">
            <a:avLst/>
          </a:prstGeom>
          <a:noFill/>
        </p:spPr>
        <p:txBody>
          <a:bodyPr wrap="square" rtlCol="0">
            <a:spAutoFit/>
          </a:bodyPr>
          <a:lstStyle/>
          <a:p>
            <a:pPr algn="l"/>
            <a:r>
              <a:rPr lang="en-US" sz="2800" b="1" i="0" dirty="0" err="1">
                <a:solidFill>
                  <a:srgbClr val="D5D5D5"/>
                </a:solidFill>
                <a:effectLst/>
              </a:rPr>
              <a:t>Market_Segment</a:t>
            </a:r>
            <a:r>
              <a:rPr lang="en-US" sz="2800" b="1" i="0" dirty="0">
                <a:solidFill>
                  <a:srgbClr val="D5D5D5"/>
                </a:solidFill>
                <a:effectLst/>
              </a:rPr>
              <a:t> Vs Booking Cancelled or not</a:t>
            </a:r>
          </a:p>
        </p:txBody>
      </p:sp>
      <p:pic>
        <p:nvPicPr>
          <p:cNvPr id="9218" name="Picture 2">
            <a:extLst>
              <a:ext uri="{FF2B5EF4-FFF2-40B4-BE49-F238E27FC236}">
                <a16:creationId xmlns:a16="http://schemas.microsoft.com/office/drawing/2014/main" id="{55B2163C-5DC3-0395-9D4D-3F98B27E0F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29005"/>
            <a:ext cx="6746033" cy="487854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207F8C4-3175-5232-9F00-CBAE127BD984}"/>
              </a:ext>
            </a:extLst>
          </p:cNvPr>
          <p:cNvSpPr txBox="1"/>
          <p:nvPr/>
        </p:nvSpPr>
        <p:spPr>
          <a:xfrm>
            <a:off x="6923313" y="1259955"/>
            <a:ext cx="5013437" cy="3693319"/>
          </a:xfrm>
          <a:prstGeom prst="rect">
            <a:avLst/>
          </a:prstGeom>
          <a:noFill/>
        </p:spPr>
        <p:txBody>
          <a:bodyPr wrap="square" rtlCol="0">
            <a:spAutoFit/>
          </a:bodyPr>
          <a:lstStyle/>
          <a:p>
            <a:pPr marL="285750" indent="-285750">
              <a:buFont typeface="Arial" panose="020B0604020202020204" pitchFamily="34" charset="0"/>
              <a:buChar char="•"/>
            </a:pPr>
            <a:r>
              <a:rPr lang="en-US" b="0" dirty="0">
                <a:effectLst/>
              </a:rPr>
              <a:t>Count plot has been chosen  because this chart is appropriate for visualizing the count of occurrences of each category (market segment) and distinguishing cancellations (by using the hue parameter for '</a:t>
            </a:r>
            <a:r>
              <a:rPr lang="en-US" b="0" dirty="0" err="1">
                <a:effectLst/>
              </a:rPr>
              <a:t>is_canceled</a:t>
            </a:r>
            <a:r>
              <a:rPr lang="en-US" b="0" dirty="0">
                <a:effectLst/>
              </a:rPr>
              <a:t>’).</a:t>
            </a:r>
          </a:p>
          <a:p>
            <a:endParaRPr lang="en-US" b="0" dirty="0">
              <a:effectLst/>
            </a:endParaRPr>
          </a:p>
          <a:p>
            <a:pPr marL="285750" indent="-285750">
              <a:buFont typeface="Arial" panose="020B0604020202020204" pitchFamily="34" charset="0"/>
              <a:buChar char="•"/>
            </a:pPr>
            <a:r>
              <a:rPr lang="en-US" b="0" i="0" dirty="0">
                <a:effectLst/>
              </a:rPr>
              <a:t>The group segment cancelation rate is approximately 50%. The cancellation rate for both online and offline travel agents and tour operators, or TA/TO, is more than 33%.The direct segment has a cancellation rate of less than 20%, which is noteworthy to observe.</a:t>
            </a:r>
            <a:endParaRPr lang="en-US" b="0" dirty="0">
              <a:effectLst/>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5519864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E0C0B8-56C7-256B-D3B3-06A1E47780B3}"/>
              </a:ext>
            </a:extLst>
          </p:cNvPr>
          <p:cNvSpPr>
            <a:spLocks noGrp="1"/>
          </p:cNvSpPr>
          <p:nvPr>
            <p:ph type="sldNum" sz="quarter" idx="12"/>
          </p:nvPr>
        </p:nvSpPr>
        <p:spPr/>
        <p:txBody>
          <a:bodyPr/>
          <a:lstStyle/>
          <a:p>
            <a:fld id="{C2DC198D-18F6-4CDB-A701-959E7DE52267}" type="slidenum">
              <a:rPr lang="en-IN" smtClean="0"/>
              <a:pPr/>
              <a:t>21</a:t>
            </a:fld>
            <a:endParaRPr lang="en-IN" dirty="0"/>
          </a:p>
        </p:txBody>
      </p:sp>
      <p:sp>
        <p:nvSpPr>
          <p:cNvPr id="3" name="TextBox 2">
            <a:extLst>
              <a:ext uri="{FF2B5EF4-FFF2-40B4-BE49-F238E27FC236}">
                <a16:creationId xmlns:a16="http://schemas.microsoft.com/office/drawing/2014/main" id="{08E4C7AE-3CD6-5D99-A36B-9A356A111BD4}"/>
              </a:ext>
            </a:extLst>
          </p:cNvPr>
          <p:cNvSpPr txBox="1"/>
          <p:nvPr/>
        </p:nvSpPr>
        <p:spPr>
          <a:xfrm>
            <a:off x="0" y="365000"/>
            <a:ext cx="5255413" cy="800219"/>
          </a:xfrm>
          <a:prstGeom prst="rect">
            <a:avLst/>
          </a:prstGeom>
          <a:noFill/>
        </p:spPr>
        <p:txBody>
          <a:bodyPr wrap="none" rtlCol="0">
            <a:spAutoFit/>
          </a:bodyPr>
          <a:lstStyle/>
          <a:p>
            <a:r>
              <a:rPr lang="en-US" sz="2800" b="1" i="0" dirty="0">
                <a:solidFill>
                  <a:srgbClr val="D5D5D5"/>
                </a:solidFill>
                <a:effectLst/>
              </a:rPr>
              <a:t>Distribution of Visitors by Country</a:t>
            </a:r>
          </a:p>
          <a:p>
            <a:endParaRPr lang="en-IN" dirty="0"/>
          </a:p>
        </p:txBody>
      </p:sp>
      <p:pic>
        <p:nvPicPr>
          <p:cNvPr id="10242" name="Picture 2">
            <a:extLst>
              <a:ext uri="{FF2B5EF4-FFF2-40B4-BE49-F238E27FC236}">
                <a16:creationId xmlns:a16="http://schemas.microsoft.com/office/drawing/2014/main" id="{E18A2974-341F-32AD-B507-1AB316F4F5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29640"/>
            <a:ext cx="7025950" cy="50632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ABD69E8-9FCB-848F-4386-3C2E8A83FA09}"/>
              </a:ext>
            </a:extLst>
          </p:cNvPr>
          <p:cNvSpPr txBox="1"/>
          <p:nvPr/>
        </p:nvSpPr>
        <p:spPr>
          <a:xfrm>
            <a:off x="7128588" y="1324946"/>
            <a:ext cx="4808163" cy="3139321"/>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effectLst/>
              </a:rPr>
              <a:t>We have used bar chart because is an effective choice for visualizing the distribution of categorical data, such as the number of visitors from different countries.</a:t>
            </a:r>
          </a:p>
          <a:p>
            <a:pPr algn="l"/>
            <a:endParaRPr lang="en-US" b="0" i="0" dirty="0">
              <a:effectLst/>
            </a:endParaRPr>
          </a:p>
          <a:p>
            <a:pPr marL="285750" indent="-285750">
              <a:buFont typeface="Arial" panose="020B0604020202020204" pitchFamily="34" charset="0"/>
              <a:buChar char="•"/>
            </a:pPr>
            <a:r>
              <a:rPr lang="en-US" b="0" i="0" dirty="0">
                <a:effectLst/>
              </a:rPr>
              <a:t>The chart provides a visual representation of the distribution of visitors by country, showcasing the top 35 countries with the highest number of </a:t>
            </a:r>
            <a:r>
              <a:rPr lang="en-US" b="0" i="0" dirty="0" err="1">
                <a:effectLst/>
              </a:rPr>
              <a:t>visitors.we</a:t>
            </a:r>
            <a:r>
              <a:rPr lang="en-US" b="0" i="0" dirty="0">
                <a:effectLst/>
              </a:rPr>
              <a:t> can easily from the graph that highest no of visitors are coming from </a:t>
            </a:r>
            <a:r>
              <a:rPr lang="en-US" b="0" i="0" dirty="0" err="1">
                <a:effectLst/>
              </a:rPr>
              <a:t>portugal</a:t>
            </a:r>
            <a:r>
              <a:rPr lang="en-US" b="0" i="0" dirty="0">
                <a:solidFill>
                  <a:srgbClr val="D5D5D5"/>
                </a:solidFill>
                <a:effectLst/>
                <a:latin typeface="Roboto" panose="02000000000000000000" pitchFamily="2" charset="0"/>
              </a:rPr>
              <a:t>.</a:t>
            </a:r>
            <a:endParaRPr lang="en-IN" dirty="0"/>
          </a:p>
        </p:txBody>
      </p:sp>
    </p:spTree>
    <p:extLst>
      <p:ext uri="{BB962C8B-B14F-4D97-AF65-F5344CB8AC3E}">
        <p14:creationId xmlns:p14="http://schemas.microsoft.com/office/powerpoint/2010/main" val="2159602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7AB7B7-EB07-FAF6-1DAA-C70EBA5FF8F9}"/>
              </a:ext>
            </a:extLst>
          </p:cNvPr>
          <p:cNvSpPr>
            <a:spLocks noGrp="1"/>
          </p:cNvSpPr>
          <p:nvPr>
            <p:ph type="sldNum" sz="quarter" idx="12"/>
          </p:nvPr>
        </p:nvSpPr>
        <p:spPr/>
        <p:txBody>
          <a:bodyPr/>
          <a:lstStyle/>
          <a:p>
            <a:fld id="{C2DC198D-18F6-4CDB-A701-959E7DE52267}" type="slidenum">
              <a:rPr lang="en-IN" smtClean="0"/>
              <a:pPr/>
              <a:t>22</a:t>
            </a:fld>
            <a:endParaRPr lang="en-IN" dirty="0"/>
          </a:p>
        </p:txBody>
      </p:sp>
      <p:sp>
        <p:nvSpPr>
          <p:cNvPr id="3" name="TextBox 2">
            <a:extLst>
              <a:ext uri="{FF2B5EF4-FFF2-40B4-BE49-F238E27FC236}">
                <a16:creationId xmlns:a16="http://schemas.microsoft.com/office/drawing/2014/main" id="{3CB93417-8C5C-3F3A-812E-CF651955E34B}"/>
              </a:ext>
            </a:extLst>
          </p:cNvPr>
          <p:cNvSpPr txBox="1"/>
          <p:nvPr/>
        </p:nvSpPr>
        <p:spPr>
          <a:xfrm>
            <a:off x="0" y="225881"/>
            <a:ext cx="6699380" cy="830997"/>
          </a:xfrm>
          <a:prstGeom prst="rect">
            <a:avLst/>
          </a:prstGeom>
          <a:noFill/>
        </p:spPr>
        <p:txBody>
          <a:bodyPr wrap="square" rtlCol="0">
            <a:spAutoFit/>
          </a:bodyPr>
          <a:lstStyle/>
          <a:p>
            <a:pPr algn="l"/>
            <a:r>
              <a:rPr lang="en-US" sz="2400" b="1" i="0" dirty="0">
                <a:solidFill>
                  <a:srgbClr val="D5D5D5"/>
                </a:solidFill>
                <a:effectLst/>
              </a:rPr>
              <a:t>Variation of Week Nights and Weekend Nights Stays with respect to each month</a:t>
            </a:r>
          </a:p>
        </p:txBody>
      </p:sp>
      <p:pic>
        <p:nvPicPr>
          <p:cNvPr id="11266" name="Picture 2">
            <a:extLst>
              <a:ext uri="{FF2B5EF4-FFF2-40B4-BE49-F238E27FC236}">
                <a16:creationId xmlns:a16="http://schemas.microsoft.com/office/drawing/2014/main" id="{8557A6BE-110A-C382-DC6F-9AE28B7673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056878"/>
            <a:ext cx="6400800" cy="502668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00B3CC7-8C8D-BBD3-9C48-3D052B31CD28}"/>
              </a:ext>
            </a:extLst>
          </p:cNvPr>
          <p:cNvSpPr txBox="1"/>
          <p:nvPr/>
        </p:nvSpPr>
        <p:spPr>
          <a:xfrm>
            <a:off x="6475446" y="1390261"/>
            <a:ext cx="5461305" cy="3139321"/>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A line plot is chosen because it is suitable for visualizing the variation of stays over time (in this case, weeks). It allows for the identification of trends, patterns, and fluctuations.</a:t>
            </a:r>
          </a:p>
          <a:p>
            <a:pPr marL="285750" indent="-285750">
              <a:buFont typeface="Arial" panose="020B0604020202020204" pitchFamily="34" charset="0"/>
              <a:buChar char="•"/>
            </a:pPr>
            <a:r>
              <a:rPr lang="en-US" b="0" i="0" dirty="0">
                <a:effectLst/>
              </a:rPr>
              <a:t>The chart allows for a clear comparison between the mean values of stays in week nights and weekend nights throughout the weeks of the specified month.</a:t>
            </a:r>
            <a:endParaRPr lang="en-US" dirty="0"/>
          </a:p>
          <a:p>
            <a:pPr marL="285750" indent="-285750">
              <a:buFont typeface="Arial" panose="020B0604020202020204" pitchFamily="34" charset="0"/>
              <a:buChar char="•"/>
            </a:pPr>
            <a:r>
              <a:rPr lang="en-US" b="0" i="0" dirty="0">
                <a:effectLst/>
              </a:rPr>
              <a:t>By observing the line plot, one can potentially identify seasonal trends or patterns in the stays throughout the month, providing insights into booking behavior.</a:t>
            </a:r>
            <a:endParaRPr lang="en-IN" dirty="0"/>
          </a:p>
        </p:txBody>
      </p:sp>
    </p:spTree>
    <p:extLst>
      <p:ext uri="{BB962C8B-B14F-4D97-AF65-F5344CB8AC3E}">
        <p14:creationId xmlns:p14="http://schemas.microsoft.com/office/powerpoint/2010/main" val="68522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210BF01-46C8-A4AF-51EF-EBA99E375882}"/>
              </a:ext>
            </a:extLst>
          </p:cNvPr>
          <p:cNvSpPr>
            <a:spLocks noGrp="1"/>
          </p:cNvSpPr>
          <p:nvPr>
            <p:ph type="sldNum" sz="quarter" idx="12"/>
          </p:nvPr>
        </p:nvSpPr>
        <p:spPr/>
        <p:txBody>
          <a:bodyPr/>
          <a:lstStyle/>
          <a:p>
            <a:fld id="{C2DC198D-18F6-4CDB-A701-959E7DE52267}" type="slidenum">
              <a:rPr lang="en-IN" smtClean="0"/>
              <a:pPr/>
              <a:t>23</a:t>
            </a:fld>
            <a:endParaRPr lang="en-IN" dirty="0"/>
          </a:p>
        </p:txBody>
      </p:sp>
      <p:sp>
        <p:nvSpPr>
          <p:cNvPr id="3" name="TextBox 2">
            <a:extLst>
              <a:ext uri="{FF2B5EF4-FFF2-40B4-BE49-F238E27FC236}">
                <a16:creationId xmlns:a16="http://schemas.microsoft.com/office/drawing/2014/main" id="{540FADFE-0010-A94D-166F-CE728A91BD41}"/>
              </a:ext>
            </a:extLst>
          </p:cNvPr>
          <p:cNvSpPr txBox="1"/>
          <p:nvPr/>
        </p:nvSpPr>
        <p:spPr>
          <a:xfrm>
            <a:off x="0" y="380171"/>
            <a:ext cx="7091265" cy="523220"/>
          </a:xfrm>
          <a:prstGeom prst="rect">
            <a:avLst/>
          </a:prstGeom>
          <a:noFill/>
        </p:spPr>
        <p:txBody>
          <a:bodyPr wrap="square" rtlCol="0">
            <a:spAutoFit/>
          </a:bodyPr>
          <a:lstStyle/>
          <a:p>
            <a:pPr algn="l"/>
            <a:r>
              <a:rPr lang="en-US" sz="2800" b="1" i="0" dirty="0">
                <a:solidFill>
                  <a:srgbClr val="D5D5D5"/>
                </a:solidFill>
                <a:effectLst/>
              </a:rPr>
              <a:t>Monthly Revenue in Comparison with Hotels</a:t>
            </a:r>
          </a:p>
        </p:txBody>
      </p:sp>
      <p:pic>
        <p:nvPicPr>
          <p:cNvPr id="12290" name="Picture 2">
            <a:extLst>
              <a:ext uri="{FF2B5EF4-FFF2-40B4-BE49-F238E27FC236}">
                <a16:creationId xmlns:a16="http://schemas.microsoft.com/office/drawing/2014/main" id="{31F0E886-E762-1B36-F06D-DC23C16F56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82351"/>
            <a:ext cx="6354147" cy="500120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53D534F-749F-06F7-96EB-9F0FA90DD19B}"/>
              </a:ext>
            </a:extLst>
          </p:cNvPr>
          <p:cNvSpPr txBox="1"/>
          <p:nvPr/>
        </p:nvSpPr>
        <p:spPr>
          <a:xfrm>
            <a:off x="6643396" y="1380931"/>
            <a:ext cx="5190718" cy="2308324"/>
          </a:xfrm>
          <a:prstGeom prst="rect">
            <a:avLst/>
          </a:prstGeom>
          <a:noFill/>
        </p:spPr>
        <p:txBody>
          <a:bodyPr wrap="square" rtlCol="0">
            <a:spAutoFit/>
          </a:bodyPr>
          <a:lstStyle/>
          <a:p>
            <a:pPr marL="285750" indent="-285750">
              <a:buFont typeface="Arial" panose="020B0604020202020204" pitchFamily="34" charset="0"/>
              <a:buChar char="•"/>
            </a:pPr>
            <a:r>
              <a:rPr lang="en-US" dirty="0"/>
              <a:t>We have chosen line plot here to clearly understand the distribution and extract the insights .</a:t>
            </a:r>
          </a:p>
          <a:p>
            <a:r>
              <a:rPr lang="en-US" dirty="0"/>
              <a:t> </a:t>
            </a:r>
          </a:p>
          <a:p>
            <a:pPr marL="285750" indent="-285750">
              <a:buFont typeface="Arial" panose="020B0604020202020204" pitchFamily="34" charset="0"/>
              <a:buChar char="•"/>
            </a:pPr>
            <a:r>
              <a:rPr lang="en-US" dirty="0"/>
              <a:t>F</a:t>
            </a:r>
            <a:r>
              <a:rPr lang="en-US" b="0" i="0" dirty="0">
                <a:effectLst/>
              </a:rPr>
              <a:t>rom the graph we can say that Resort hotels and City hotels both are getting higher revenue between June to September.</a:t>
            </a:r>
          </a:p>
          <a:p>
            <a:endParaRPr lang="en-IN" dirty="0"/>
          </a:p>
        </p:txBody>
      </p:sp>
    </p:spTree>
    <p:extLst>
      <p:ext uri="{BB962C8B-B14F-4D97-AF65-F5344CB8AC3E}">
        <p14:creationId xmlns:p14="http://schemas.microsoft.com/office/powerpoint/2010/main" val="1522253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5492465-883C-9D27-F74D-C3A67093BDF8}"/>
              </a:ext>
            </a:extLst>
          </p:cNvPr>
          <p:cNvSpPr>
            <a:spLocks noGrp="1"/>
          </p:cNvSpPr>
          <p:nvPr>
            <p:ph type="sldNum" sz="quarter" idx="12"/>
          </p:nvPr>
        </p:nvSpPr>
        <p:spPr/>
        <p:txBody>
          <a:bodyPr/>
          <a:lstStyle/>
          <a:p>
            <a:fld id="{C2DC198D-18F6-4CDB-A701-959E7DE52267}" type="slidenum">
              <a:rPr lang="en-IN" smtClean="0"/>
              <a:pPr/>
              <a:t>24</a:t>
            </a:fld>
            <a:endParaRPr lang="en-IN" dirty="0"/>
          </a:p>
        </p:txBody>
      </p:sp>
      <p:sp>
        <p:nvSpPr>
          <p:cNvPr id="3" name="TextBox 2">
            <a:extLst>
              <a:ext uri="{FF2B5EF4-FFF2-40B4-BE49-F238E27FC236}">
                <a16:creationId xmlns:a16="http://schemas.microsoft.com/office/drawing/2014/main" id="{D32EB599-2A9A-AE78-D201-92FD09DF22E6}"/>
              </a:ext>
            </a:extLst>
          </p:cNvPr>
          <p:cNvSpPr txBox="1"/>
          <p:nvPr/>
        </p:nvSpPr>
        <p:spPr>
          <a:xfrm>
            <a:off x="-65314" y="-96339"/>
            <a:ext cx="8994710" cy="1477328"/>
          </a:xfrm>
          <a:prstGeom prst="rect">
            <a:avLst/>
          </a:prstGeom>
          <a:noFill/>
        </p:spPr>
        <p:txBody>
          <a:bodyPr wrap="square" rtlCol="0">
            <a:spAutoFit/>
          </a:bodyPr>
          <a:lstStyle/>
          <a:p>
            <a:pPr algn="l"/>
            <a:r>
              <a:rPr lang="en-IN" sz="2400" b="1" i="0" dirty="0">
                <a:solidFill>
                  <a:srgbClr val="D5D5D5"/>
                </a:solidFill>
                <a:effectLst/>
              </a:rPr>
              <a:t>Multi-Variate Analysis:-</a:t>
            </a:r>
          </a:p>
          <a:p>
            <a:pPr algn="l"/>
            <a:endParaRPr lang="en-IN" sz="2400" b="1" i="0" dirty="0">
              <a:solidFill>
                <a:srgbClr val="D5D5D5"/>
              </a:solidFill>
              <a:effectLst/>
            </a:endParaRPr>
          </a:p>
          <a:p>
            <a:r>
              <a:rPr lang="en-US" sz="2400" b="1" i="0" dirty="0">
                <a:solidFill>
                  <a:srgbClr val="D5D5D5"/>
                </a:solidFill>
                <a:effectLst/>
              </a:rPr>
              <a:t>Correlation Heatmap of Numeric Variables</a:t>
            </a:r>
          </a:p>
          <a:p>
            <a:pPr algn="l"/>
            <a:endParaRPr lang="en-IN" b="0" i="0" dirty="0">
              <a:solidFill>
                <a:srgbClr val="D5D5D5"/>
              </a:solidFill>
              <a:effectLst/>
              <a:latin typeface="Roboto" panose="02000000000000000000" pitchFamily="2" charset="0"/>
            </a:endParaRPr>
          </a:p>
        </p:txBody>
      </p:sp>
      <p:pic>
        <p:nvPicPr>
          <p:cNvPr id="13314" name="Picture 2">
            <a:extLst>
              <a:ext uri="{FF2B5EF4-FFF2-40B4-BE49-F238E27FC236}">
                <a16:creationId xmlns:a16="http://schemas.microsoft.com/office/drawing/2014/main" id="{69B87DD9-269D-69B5-E1EB-50E7786C16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63690"/>
            <a:ext cx="7249886" cy="501654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F69B713-C44A-76C5-B72B-69914044B6C6}"/>
              </a:ext>
            </a:extLst>
          </p:cNvPr>
          <p:cNvSpPr txBox="1"/>
          <p:nvPr/>
        </p:nvSpPr>
        <p:spPr>
          <a:xfrm>
            <a:off x="7249886" y="1045029"/>
            <a:ext cx="4777273" cy="5078313"/>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The correlation heatmap is chosen because it visually represents the strength and direction of relationships between numeric variables in your dataset. It's a valuable tool for understanding how different features correlate with each other, which can provide insights into potential patterns or dependencies.</a:t>
            </a:r>
          </a:p>
          <a:p>
            <a:pPr marL="285750" indent="-285750">
              <a:buFont typeface="Arial" panose="020B0604020202020204" pitchFamily="34" charset="0"/>
              <a:buChar char="•"/>
            </a:pPr>
            <a:r>
              <a:rPr lang="en-US" b="0" i="0" dirty="0">
                <a:effectLst/>
              </a:rPr>
              <a:t>Analyzing the heatmap, we can identify pairs of variables that have strong correlations. For example, a positive correlation between '</a:t>
            </a:r>
            <a:r>
              <a:rPr lang="en-US" b="0" i="0" dirty="0" err="1">
                <a:effectLst/>
              </a:rPr>
              <a:t>stays_in_weekend_nights</a:t>
            </a:r>
            <a:r>
              <a:rPr lang="en-US" b="0" i="0" dirty="0">
                <a:effectLst/>
              </a:rPr>
              <a:t>' and '</a:t>
            </a:r>
            <a:r>
              <a:rPr lang="en-US" b="0" i="0" dirty="0" err="1">
                <a:effectLst/>
              </a:rPr>
              <a:t>stays_in_week_nights</a:t>
            </a:r>
            <a:r>
              <a:rPr lang="en-US" b="0" i="0" dirty="0">
                <a:effectLst/>
              </a:rPr>
              <a:t>' may suggest that guests who stay more on weekends also tend to stay more on weekdays. also </a:t>
            </a:r>
            <a:r>
              <a:rPr lang="en-US" b="0" i="0" dirty="0" err="1">
                <a:effectLst/>
              </a:rPr>
              <a:t>Total_Duration</a:t>
            </a:r>
            <a:r>
              <a:rPr lang="en-US" b="0" i="0" dirty="0">
                <a:effectLst/>
              </a:rPr>
              <a:t> and </a:t>
            </a:r>
            <a:r>
              <a:rPr lang="en-US" b="0" i="0" dirty="0" err="1">
                <a:effectLst/>
              </a:rPr>
              <a:t>stays_in_week_nights</a:t>
            </a:r>
            <a:r>
              <a:rPr lang="en-US" b="0" i="0" dirty="0">
                <a:effectLst/>
              </a:rPr>
              <a:t> and </a:t>
            </a:r>
            <a:r>
              <a:rPr lang="en-US" b="0" i="0" dirty="0" err="1">
                <a:effectLst/>
              </a:rPr>
              <a:t>stays_in_weekend_night</a:t>
            </a:r>
            <a:r>
              <a:rPr lang="en-US" b="0" i="0" dirty="0">
                <a:effectLst/>
              </a:rPr>
              <a:t> has strong correlation.</a:t>
            </a:r>
            <a:endParaRPr lang="en-IN" dirty="0"/>
          </a:p>
        </p:txBody>
      </p:sp>
    </p:spTree>
    <p:extLst>
      <p:ext uri="{BB962C8B-B14F-4D97-AF65-F5344CB8AC3E}">
        <p14:creationId xmlns:p14="http://schemas.microsoft.com/office/powerpoint/2010/main" val="2042551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0710FD-29A8-FD42-700A-6597E2C91BAA}"/>
              </a:ext>
            </a:extLst>
          </p:cNvPr>
          <p:cNvSpPr>
            <a:spLocks noGrp="1"/>
          </p:cNvSpPr>
          <p:nvPr>
            <p:ph type="sldNum" sz="quarter" idx="12"/>
          </p:nvPr>
        </p:nvSpPr>
        <p:spPr/>
        <p:txBody>
          <a:bodyPr/>
          <a:lstStyle/>
          <a:p>
            <a:fld id="{C2DC198D-18F6-4CDB-A701-959E7DE52267}" type="slidenum">
              <a:rPr lang="en-IN" smtClean="0"/>
              <a:pPr/>
              <a:t>25</a:t>
            </a:fld>
            <a:endParaRPr lang="en-IN" dirty="0"/>
          </a:p>
        </p:txBody>
      </p:sp>
      <p:sp>
        <p:nvSpPr>
          <p:cNvPr id="3" name="TextBox 2">
            <a:extLst>
              <a:ext uri="{FF2B5EF4-FFF2-40B4-BE49-F238E27FC236}">
                <a16:creationId xmlns:a16="http://schemas.microsoft.com/office/drawing/2014/main" id="{54B5BC6A-3F7F-9F65-AA22-B4C1F2DD9D28}"/>
              </a:ext>
            </a:extLst>
          </p:cNvPr>
          <p:cNvSpPr txBox="1"/>
          <p:nvPr/>
        </p:nvSpPr>
        <p:spPr>
          <a:xfrm>
            <a:off x="0" y="118913"/>
            <a:ext cx="6522098" cy="954107"/>
          </a:xfrm>
          <a:prstGeom prst="rect">
            <a:avLst/>
          </a:prstGeom>
          <a:noFill/>
        </p:spPr>
        <p:txBody>
          <a:bodyPr wrap="square" rtlCol="0">
            <a:spAutoFit/>
          </a:bodyPr>
          <a:lstStyle/>
          <a:p>
            <a:pPr algn="l"/>
            <a:r>
              <a:rPr lang="en-US" sz="2800" b="1" i="0" dirty="0">
                <a:solidFill>
                  <a:srgbClr val="D5D5D5"/>
                </a:solidFill>
                <a:effectLst/>
              </a:rPr>
              <a:t>Pair Plot Pair Plots for Hotel Booking Analysis</a:t>
            </a:r>
          </a:p>
        </p:txBody>
      </p:sp>
      <p:pic>
        <p:nvPicPr>
          <p:cNvPr id="14338" name="Picture 2">
            <a:extLst>
              <a:ext uri="{FF2B5EF4-FFF2-40B4-BE49-F238E27FC236}">
                <a16:creationId xmlns:a16="http://schemas.microsoft.com/office/drawing/2014/main" id="{1CA5BEA2-8FAD-97BD-4576-40174DB326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73020"/>
            <a:ext cx="7018337" cy="498254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BB2871-3619-A96B-6FEC-14F9EE0A9BE3}"/>
              </a:ext>
            </a:extLst>
          </p:cNvPr>
          <p:cNvSpPr txBox="1"/>
          <p:nvPr/>
        </p:nvSpPr>
        <p:spPr>
          <a:xfrm>
            <a:off x="6885993" y="1212980"/>
            <a:ext cx="4954554" cy="3693319"/>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rPr>
              <a:t>Pair plots are chosen because we are trying to visualize relationships between pairs of numerical variables. In the context of hotel booking analysis, it's a good choice to understand how different numerical features correlate with each other, and how these relationships may vary based on the cancellation status.</a:t>
            </a:r>
          </a:p>
          <a:p>
            <a:endParaRPr lang="en-US" b="0" i="0" dirty="0">
              <a:effectLst/>
            </a:endParaRPr>
          </a:p>
          <a:p>
            <a:pPr marL="285750" indent="-285750">
              <a:buFont typeface="Arial" panose="020B0604020202020204" pitchFamily="34" charset="0"/>
              <a:buChar char="•"/>
            </a:pPr>
            <a:r>
              <a:rPr lang="en-US" b="0" i="0" dirty="0">
                <a:effectLst/>
              </a:rPr>
              <a:t>Understand the relationship between the history of cancellations and the bookings that were not canceled. This may provide insights into customer behavior.</a:t>
            </a:r>
            <a:endParaRPr lang="en-IN" dirty="0"/>
          </a:p>
        </p:txBody>
      </p:sp>
    </p:spTree>
    <p:extLst>
      <p:ext uri="{BB962C8B-B14F-4D97-AF65-F5344CB8AC3E}">
        <p14:creationId xmlns:p14="http://schemas.microsoft.com/office/powerpoint/2010/main" val="30378796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78E7C6F-94B5-9164-1E9A-B2C919F19EBF}"/>
              </a:ext>
            </a:extLst>
          </p:cNvPr>
          <p:cNvSpPr>
            <a:spLocks noGrp="1"/>
          </p:cNvSpPr>
          <p:nvPr>
            <p:ph type="sldNum" sz="quarter" idx="12"/>
          </p:nvPr>
        </p:nvSpPr>
        <p:spPr/>
        <p:txBody>
          <a:bodyPr/>
          <a:lstStyle/>
          <a:p>
            <a:fld id="{C2DC198D-18F6-4CDB-A701-959E7DE52267}" type="slidenum">
              <a:rPr lang="en-IN" smtClean="0"/>
              <a:pPr/>
              <a:t>26</a:t>
            </a:fld>
            <a:endParaRPr lang="en-IN" dirty="0"/>
          </a:p>
        </p:txBody>
      </p:sp>
      <p:sp>
        <p:nvSpPr>
          <p:cNvPr id="3" name="TextBox 2">
            <a:extLst>
              <a:ext uri="{FF2B5EF4-FFF2-40B4-BE49-F238E27FC236}">
                <a16:creationId xmlns:a16="http://schemas.microsoft.com/office/drawing/2014/main" id="{1E3382C3-DEC2-31DD-409C-7CE39645886F}"/>
              </a:ext>
            </a:extLst>
          </p:cNvPr>
          <p:cNvSpPr txBox="1"/>
          <p:nvPr/>
        </p:nvSpPr>
        <p:spPr>
          <a:xfrm>
            <a:off x="233265" y="410547"/>
            <a:ext cx="3592286" cy="523220"/>
          </a:xfrm>
          <a:prstGeom prst="rect">
            <a:avLst/>
          </a:prstGeom>
          <a:noFill/>
        </p:spPr>
        <p:txBody>
          <a:bodyPr wrap="square" rtlCol="0">
            <a:spAutoFit/>
          </a:bodyPr>
          <a:lstStyle/>
          <a:p>
            <a:r>
              <a:rPr lang="en-IN" sz="2800" b="1" dirty="0">
                <a:solidFill>
                  <a:schemeClr val="bg1"/>
                </a:solidFill>
              </a:rPr>
              <a:t>Observations:-</a:t>
            </a:r>
          </a:p>
        </p:txBody>
      </p:sp>
      <p:sp>
        <p:nvSpPr>
          <p:cNvPr id="4" name="TextBox 3">
            <a:extLst>
              <a:ext uri="{FF2B5EF4-FFF2-40B4-BE49-F238E27FC236}">
                <a16:creationId xmlns:a16="http://schemas.microsoft.com/office/drawing/2014/main" id="{D751F034-9D13-F22D-06B5-B1FC04373E65}"/>
              </a:ext>
            </a:extLst>
          </p:cNvPr>
          <p:cNvSpPr txBox="1"/>
          <p:nvPr/>
        </p:nvSpPr>
        <p:spPr>
          <a:xfrm>
            <a:off x="48807" y="1138335"/>
            <a:ext cx="11628841" cy="4801314"/>
          </a:xfrm>
          <a:prstGeom prst="rect">
            <a:avLst/>
          </a:prstGeom>
          <a:noFill/>
        </p:spPr>
        <p:txBody>
          <a:bodyPr wrap="square" rtlCol="0">
            <a:spAutoFit/>
          </a:bodyPr>
          <a:lstStyle/>
          <a:p>
            <a:r>
              <a:rPr lang="en-US" sz="1800" b="0" i="0" u="none" strike="noStrike" baseline="0">
                <a:solidFill>
                  <a:srgbClr val="23292E"/>
                </a:solidFill>
                <a:latin typeface="Calibri" panose="020F0502020204030204" pitchFamily="34" charset="0"/>
              </a:rPr>
              <a:t>1. The most popular type of hotel among visitors is a city hotel. </a:t>
            </a:r>
          </a:p>
          <a:p>
            <a:r>
              <a:rPr lang="en-US" sz="1800" b="0" i="0" u="none" strike="noStrike" baseline="0">
                <a:solidFill>
                  <a:srgbClr val="23292E"/>
                </a:solidFill>
                <a:latin typeface="Calibri" panose="020F0502020204030204" pitchFamily="34" charset="0"/>
              </a:rPr>
              <a:t>2. Despite having nearly twice as many reservations as a resort hotel, the city hotel makes less money overall.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3. We can observe that reservations for city hotels peak in August and peak from April to July. Additionally, there are two peak months for resort hotels: June and September. July, August, and October see the highest booking volumes, therefore reservations are typically made 30 to 60 days in advance.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4. From June to September, revenue at both resort and city hotels increased. This is also due to the fact that, as the previous slide illustrates, ADR is high for both kinds of hotels at the same time. Therefore this period is best for hotels to generate more revenue.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5. Here, we can observe that the ADR falls with increasing lead time. This implies that a customer can obtain a better rate if he books a hotel in advance.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6. The majority of reservations are made by sporadic clientele. </a:t>
            </a:r>
          </a:p>
          <a:p>
            <a:r>
              <a:rPr lang="en-US" sz="1800" b="0" i="0" u="none" strike="noStrike" baseline="0">
                <a:solidFill>
                  <a:srgbClr val="23292E"/>
                </a:solidFill>
                <a:latin typeface="Calibri" panose="020F0502020204030204" pitchFamily="34" charset="0"/>
              </a:rPr>
              <a:t>7. The majority of reservations are made by transient clientele. </a:t>
            </a:r>
          </a:p>
          <a:p>
            <a:r>
              <a:rPr lang="en-US" sz="1800" b="0" i="0" u="none" strike="noStrike" baseline="0">
                <a:solidFill>
                  <a:srgbClr val="23292E"/>
                </a:solidFill>
                <a:latin typeface="Calibri" panose="020F0502020204030204" pitchFamily="34" charset="0"/>
              </a:rPr>
              <a:t>8. The majority of reservations and cancellations are handled by tour operators and online and offline travel agents.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9. Compared to resort hotels, there are more cancellations at city hotels. </a:t>
            </a:r>
          </a:p>
          <a:p>
            <a:r>
              <a:rPr lang="en-US" sz="1800" b="0" i="0" u="none" strike="noStrike" baseline="0">
                <a:solidFill>
                  <a:srgbClr val="23292E"/>
                </a:solidFill>
                <a:latin typeface="Calibri" panose="020F0502020204030204" pitchFamily="34" charset="0"/>
              </a:rPr>
              <a:t>10. When hotels don't collect deposits, there is a greater likelihood of cancellation. Therefore, hotels ought to require minimum deposits in order to lower the cancellation rate. </a:t>
            </a:r>
            <a:endParaRPr lang="en-US" sz="1800" b="0" i="0" u="none" strike="noStrike" baseline="0">
              <a:solidFill>
                <a:srgbClr val="000000"/>
              </a:solidFill>
              <a:latin typeface="Calibri" panose="020F0502020204030204" pitchFamily="34" charset="0"/>
            </a:endParaRPr>
          </a:p>
          <a:p>
            <a:r>
              <a:rPr lang="en-US" sz="1800" b="0" i="0" u="none" strike="noStrike" baseline="0">
                <a:solidFill>
                  <a:srgbClr val="23292E"/>
                </a:solidFill>
                <a:latin typeface="Calibri" panose="020F0502020204030204" pitchFamily="34" charset="0"/>
              </a:rPr>
              <a:t>11.ADR falls as overall stay duration rises. This implies that a better offer for the clients might be arranged for a longer stay. </a:t>
            </a:r>
            <a:endParaRPr lang="en-IN" dirty="0"/>
          </a:p>
        </p:txBody>
      </p:sp>
    </p:spTree>
    <p:extLst>
      <p:ext uri="{BB962C8B-B14F-4D97-AF65-F5344CB8AC3E}">
        <p14:creationId xmlns:p14="http://schemas.microsoft.com/office/powerpoint/2010/main" val="19272022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18A881-B925-257A-152E-27F7CA9DD5CE}"/>
              </a:ext>
            </a:extLst>
          </p:cNvPr>
          <p:cNvSpPr>
            <a:spLocks noGrp="1"/>
          </p:cNvSpPr>
          <p:nvPr>
            <p:ph type="sldNum" sz="quarter" idx="12"/>
          </p:nvPr>
        </p:nvSpPr>
        <p:spPr/>
        <p:txBody>
          <a:bodyPr/>
          <a:lstStyle/>
          <a:p>
            <a:fld id="{C2DC198D-18F6-4CDB-A701-959E7DE52267}" type="slidenum">
              <a:rPr lang="en-IN" smtClean="0"/>
              <a:pPr/>
              <a:t>27</a:t>
            </a:fld>
            <a:endParaRPr lang="en-IN" dirty="0"/>
          </a:p>
        </p:txBody>
      </p:sp>
      <p:sp>
        <p:nvSpPr>
          <p:cNvPr id="4" name="TextBox 3">
            <a:extLst>
              <a:ext uri="{FF2B5EF4-FFF2-40B4-BE49-F238E27FC236}">
                <a16:creationId xmlns:a16="http://schemas.microsoft.com/office/drawing/2014/main" id="{9E9FC4CD-66D9-F2CA-5818-F835B028611F}"/>
              </a:ext>
            </a:extLst>
          </p:cNvPr>
          <p:cNvSpPr txBox="1"/>
          <p:nvPr/>
        </p:nvSpPr>
        <p:spPr>
          <a:xfrm>
            <a:off x="-65315" y="466532"/>
            <a:ext cx="5131836" cy="523220"/>
          </a:xfrm>
          <a:prstGeom prst="rect">
            <a:avLst/>
          </a:prstGeom>
          <a:noFill/>
        </p:spPr>
        <p:txBody>
          <a:bodyPr wrap="square" rtlCol="0">
            <a:spAutoFit/>
          </a:bodyPr>
          <a:lstStyle/>
          <a:p>
            <a:r>
              <a:rPr lang="en-IN" sz="2800" b="1" dirty="0">
                <a:solidFill>
                  <a:schemeClr val="bg1"/>
                </a:solidFill>
              </a:rPr>
              <a:t>Conclusion:-</a:t>
            </a:r>
          </a:p>
        </p:txBody>
      </p:sp>
      <p:sp>
        <p:nvSpPr>
          <p:cNvPr id="5" name="TextBox 4">
            <a:extLst>
              <a:ext uri="{FF2B5EF4-FFF2-40B4-BE49-F238E27FC236}">
                <a16:creationId xmlns:a16="http://schemas.microsoft.com/office/drawing/2014/main" id="{4EB06CB6-3893-BF37-917C-515223D1D04D}"/>
              </a:ext>
            </a:extLst>
          </p:cNvPr>
          <p:cNvSpPr txBox="1"/>
          <p:nvPr/>
        </p:nvSpPr>
        <p:spPr>
          <a:xfrm>
            <a:off x="65314" y="1119673"/>
            <a:ext cx="11871437" cy="3970318"/>
          </a:xfrm>
          <a:prstGeom prst="rect">
            <a:avLst/>
          </a:prstGeom>
          <a:noFill/>
        </p:spPr>
        <p:txBody>
          <a:bodyPr wrap="square" rtlCol="0">
            <a:spAutoFit/>
          </a:bodyPr>
          <a:lstStyle/>
          <a:p>
            <a:pPr algn="l"/>
            <a:r>
              <a:rPr lang="en-US" b="0" i="0" dirty="0">
                <a:effectLst/>
              </a:rPr>
              <a:t>In conclusion, our thorough analysis of hotel booking trends uncovered key insights crucial for smart decisions in the hospitality industry. To curb cancellations, we recommend requiring minimum deposits, as data shows high cancellation rates when no deposits are taken.</a:t>
            </a:r>
          </a:p>
          <a:p>
            <a:pPr algn="l"/>
            <a:endParaRPr lang="en-US" b="0" i="0" dirty="0">
              <a:effectLst/>
            </a:endParaRPr>
          </a:p>
          <a:p>
            <a:pPr algn="l"/>
            <a:r>
              <a:rPr lang="en-US" b="0" i="0" dirty="0">
                <a:effectLst/>
              </a:rPr>
              <a:t>Understanding customer types is essential; transient customers have higher cancellation rates. Encouraging group bookings with special incentives can cut cancellations and boost customer loyalty.</a:t>
            </a:r>
          </a:p>
          <a:p>
            <a:pPr algn="l"/>
            <a:r>
              <a:rPr lang="en-US" b="0" i="0" dirty="0">
                <a:effectLst/>
              </a:rPr>
              <a:t>Peak booking months are from May to August, suggesting hotels can run special promotions during off-peak times to attract more bookings and increase revenue.</a:t>
            </a:r>
          </a:p>
          <a:p>
            <a:pPr algn="l"/>
            <a:endParaRPr lang="en-US" b="0" i="0" dirty="0">
              <a:effectLst/>
            </a:endParaRPr>
          </a:p>
          <a:p>
            <a:pPr algn="l"/>
            <a:r>
              <a:rPr lang="en-US" b="0" i="0" dirty="0">
                <a:effectLst/>
              </a:rPr>
              <a:t>Geographically, Western European countries like Portugal, France, and the UK drive significant bookings and revenue. Targeted marketing in these regions can further boost customer acquisition.</a:t>
            </a:r>
          </a:p>
          <a:p>
            <a:pPr algn="l"/>
            <a:r>
              <a:rPr lang="en-US" b="0" i="0" dirty="0">
                <a:effectLst/>
              </a:rPr>
              <a:t>In essence, our analysis provides a solid foundation for strategic decisions, offering practical insights to increase revenue, enhance customer satisfaction, and improve operations. Continuous adaptation to market changes will be key for sustained success. These insights serve as a roadmap for hotels to navigate industry trends and stay competitive.</a:t>
            </a:r>
          </a:p>
        </p:txBody>
      </p:sp>
    </p:spTree>
    <p:extLst>
      <p:ext uri="{BB962C8B-B14F-4D97-AF65-F5344CB8AC3E}">
        <p14:creationId xmlns:p14="http://schemas.microsoft.com/office/powerpoint/2010/main" val="31428842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5DFC8AA-2DD4-17CF-4A21-ABB554655292}"/>
              </a:ext>
            </a:extLst>
          </p:cNvPr>
          <p:cNvSpPr>
            <a:spLocks noGrp="1"/>
          </p:cNvSpPr>
          <p:nvPr>
            <p:ph type="sldNum" sz="quarter" idx="12"/>
          </p:nvPr>
        </p:nvSpPr>
        <p:spPr/>
        <p:txBody>
          <a:bodyPr/>
          <a:lstStyle/>
          <a:p>
            <a:fld id="{C2DC198D-18F6-4CDB-A701-959E7DE52267}" type="slidenum">
              <a:rPr lang="en-IN" smtClean="0"/>
              <a:pPr/>
              <a:t>28</a:t>
            </a:fld>
            <a:endParaRPr lang="en-IN" dirty="0"/>
          </a:p>
        </p:txBody>
      </p:sp>
      <p:pic>
        <p:nvPicPr>
          <p:cNvPr id="15362" name="Picture 2" descr="Best Thank You Slide In PPT Presentation and Google Slides">
            <a:extLst>
              <a:ext uri="{FF2B5EF4-FFF2-40B4-BE49-F238E27FC236}">
                <a16:creationId xmlns:a16="http://schemas.microsoft.com/office/drawing/2014/main" id="{20B2E2EF-99F0-1321-47F4-876D064EE9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988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66C055E-8819-4F99-E8CB-0A37A5412B2F}"/>
              </a:ext>
            </a:extLst>
          </p:cNvPr>
          <p:cNvSpPr>
            <a:spLocks noGrp="1"/>
          </p:cNvSpPr>
          <p:nvPr>
            <p:ph type="sldNum" sz="quarter" idx="12"/>
          </p:nvPr>
        </p:nvSpPr>
        <p:spPr>
          <a:xfrm>
            <a:off x="11418546" y="6203270"/>
            <a:ext cx="518205" cy="518204"/>
          </a:xfrm>
        </p:spPr>
        <p:txBody>
          <a:bodyPr/>
          <a:lstStyle/>
          <a:p>
            <a:fld id="{C2DC198D-18F6-4CDB-A701-959E7DE52267}" type="slidenum">
              <a:rPr lang="en-IN" smtClean="0"/>
              <a:pPr/>
              <a:t>3</a:t>
            </a:fld>
            <a:endParaRPr lang="en-IN" dirty="0"/>
          </a:p>
        </p:txBody>
      </p:sp>
      <p:sp>
        <p:nvSpPr>
          <p:cNvPr id="3" name="TextBox 2">
            <a:extLst>
              <a:ext uri="{FF2B5EF4-FFF2-40B4-BE49-F238E27FC236}">
                <a16:creationId xmlns:a16="http://schemas.microsoft.com/office/drawing/2014/main" id="{4F78A260-D2A1-E790-4E66-EA2C1EFF6B58}"/>
              </a:ext>
            </a:extLst>
          </p:cNvPr>
          <p:cNvSpPr txBox="1"/>
          <p:nvPr/>
        </p:nvSpPr>
        <p:spPr>
          <a:xfrm>
            <a:off x="0" y="364972"/>
            <a:ext cx="2745110" cy="523220"/>
          </a:xfrm>
          <a:prstGeom prst="rect">
            <a:avLst/>
          </a:prstGeom>
          <a:noFill/>
        </p:spPr>
        <p:txBody>
          <a:bodyPr wrap="none" rtlCol="0">
            <a:spAutoFit/>
          </a:bodyPr>
          <a:lstStyle/>
          <a:p>
            <a:r>
              <a:rPr lang="en-IN" sz="2800" b="1" dirty="0">
                <a:solidFill>
                  <a:schemeClr val="bg1"/>
                </a:solidFill>
              </a:rPr>
              <a:t>Project Summary</a:t>
            </a:r>
          </a:p>
        </p:txBody>
      </p:sp>
      <p:pic>
        <p:nvPicPr>
          <p:cNvPr id="4" name="Picture 3">
            <a:extLst>
              <a:ext uri="{FF2B5EF4-FFF2-40B4-BE49-F238E27FC236}">
                <a16:creationId xmlns:a16="http://schemas.microsoft.com/office/drawing/2014/main" id="{B4F96312-93B9-3A7B-5205-93202CBEF917}"/>
              </a:ext>
            </a:extLst>
          </p:cNvPr>
          <p:cNvPicPr>
            <a:picLocks noChangeAspect="1"/>
          </p:cNvPicPr>
          <p:nvPr/>
        </p:nvPicPr>
        <p:blipFill>
          <a:blip r:embed="rId2"/>
          <a:stretch>
            <a:fillRect/>
          </a:stretch>
        </p:blipFill>
        <p:spPr>
          <a:xfrm>
            <a:off x="0" y="1035146"/>
            <a:ext cx="5823284" cy="3392476"/>
          </a:xfrm>
          <a:prstGeom prst="rect">
            <a:avLst/>
          </a:prstGeom>
        </p:spPr>
      </p:pic>
      <p:sp>
        <p:nvSpPr>
          <p:cNvPr id="5" name="TextBox 4">
            <a:extLst>
              <a:ext uri="{FF2B5EF4-FFF2-40B4-BE49-F238E27FC236}">
                <a16:creationId xmlns:a16="http://schemas.microsoft.com/office/drawing/2014/main" id="{B5D48B26-F677-DC16-F01B-4B0BACC4E155}"/>
              </a:ext>
            </a:extLst>
          </p:cNvPr>
          <p:cNvSpPr txBox="1"/>
          <p:nvPr/>
        </p:nvSpPr>
        <p:spPr>
          <a:xfrm>
            <a:off x="5823284" y="1035145"/>
            <a:ext cx="6368716" cy="4062651"/>
          </a:xfrm>
          <a:prstGeom prst="rect">
            <a:avLst/>
          </a:prstGeom>
          <a:noFill/>
        </p:spPr>
        <p:txBody>
          <a:bodyPr wrap="square" rtlCol="0">
            <a:spAutoFit/>
          </a:bodyPr>
          <a:lstStyle/>
          <a:p>
            <a:pPr algn="just"/>
            <a:br>
              <a:rPr lang="en-US" dirty="0"/>
            </a:br>
            <a:r>
              <a:rPr lang="en-US" sz="2400" b="0" i="0" dirty="0">
                <a:solidFill>
                  <a:srgbClr val="374151"/>
                </a:solidFill>
                <a:effectLst/>
                <a:latin typeface="Söhne"/>
              </a:rPr>
              <a:t>Hotel booking data analysis provides insights for optimizing pricing, offerings, and strategies. Key factors include lead time, guest count, meal type, origin country, and market segment. Understanding booking patterns, distribution channels, and deposit types informs decision-making for revenue and customer satisfaction. The goal is to adjust pricing, improve offerings, optimize marketing, and enhance customer relationships for increased profitability.</a:t>
            </a:r>
            <a:endParaRPr lang="en-IN" dirty="0"/>
          </a:p>
        </p:txBody>
      </p:sp>
    </p:spTree>
    <p:extLst>
      <p:ext uri="{BB962C8B-B14F-4D97-AF65-F5344CB8AC3E}">
        <p14:creationId xmlns:p14="http://schemas.microsoft.com/office/powerpoint/2010/main" val="1328616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2E0B07-1A04-9895-CDE0-D3FA0A111C8D}"/>
              </a:ext>
            </a:extLst>
          </p:cNvPr>
          <p:cNvSpPr>
            <a:spLocks noGrp="1"/>
          </p:cNvSpPr>
          <p:nvPr>
            <p:ph type="sldNum" sz="quarter" idx="12"/>
          </p:nvPr>
        </p:nvSpPr>
        <p:spPr/>
        <p:txBody>
          <a:bodyPr/>
          <a:lstStyle/>
          <a:p>
            <a:fld id="{C2DC198D-18F6-4CDB-A701-959E7DE52267}" type="slidenum">
              <a:rPr lang="en-IN" smtClean="0"/>
              <a:pPr/>
              <a:t>4</a:t>
            </a:fld>
            <a:endParaRPr lang="en-IN" dirty="0"/>
          </a:p>
        </p:txBody>
      </p:sp>
      <p:sp>
        <p:nvSpPr>
          <p:cNvPr id="3" name="TextBox 2">
            <a:extLst>
              <a:ext uri="{FF2B5EF4-FFF2-40B4-BE49-F238E27FC236}">
                <a16:creationId xmlns:a16="http://schemas.microsoft.com/office/drawing/2014/main" id="{8DA4FB64-C01E-57F8-176D-051C6097C010}"/>
              </a:ext>
            </a:extLst>
          </p:cNvPr>
          <p:cNvSpPr txBox="1"/>
          <p:nvPr/>
        </p:nvSpPr>
        <p:spPr>
          <a:xfrm>
            <a:off x="-71993" y="405988"/>
            <a:ext cx="3081613" cy="523220"/>
          </a:xfrm>
          <a:prstGeom prst="rect">
            <a:avLst/>
          </a:prstGeom>
          <a:noFill/>
        </p:spPr>
        <p:txBody>
          <a:bodyPr wrap="none" rtlCol="0">
            <a:spAutoFit/>
          </a:bodyPr>
          <a:lstStyle/>
          <a:p>
            <a:r>
              <a:rPr lang="en-IN" sz="2800" b="1" dirty="0">
                <a:solidFill>
                  <a:schemeClr val="bg1"/>
                </a:solidFill>
              </a:rPr>
              <a:t>Problem Statement</a:t>
            </a:r>
          </a:p>
        </p:txBody>
      </p:sp>
      <p:sp>
        <p:nvSpPr>
          <p:cNvPr id="4" name="TextBox 3">
            <a:extLst>
              <a:ext uri="{FF2B5EF4-FFF2-40B4-BE49-F238E27FC236}">
                <a16:creationId xmlns:a16="http://schemas.microsoft.com/office/drawing/2014/main" id="{F5894155-56BA-6806-0928-96E4003D033B}"/>
              </a:ext>
            </a:extLst>
          </p:cNvPr>
          <p:cNvSpPr txBox="1"/>
          <p:nvPr/>
        </p:nvSpPr>
        <p:spPr>
          <a:xfrm>
            <a:off x="0" y="1035145"/>
            <a:ext cx="12192000" cy="4893647"/>
          </a:xfrm>
          <a:prstGeom prst="rect">
            <a:avLst/>
          </a:prstGeom>
          <a:noFill/>
        </p:spPr>
        <p:txBody>
          <a:bodyPr wrap="square" rtlCol="0">
            <a:spAutoFit/>
          </a:bodyPr>
          <a:lstStyle/>
          <a:p>
            <a:pPr algn="just"/>
            <a:r>
              <a:rPr lang="en-US" sz="2400" dirty="0"/>
              <a:t>The main aim of looking at the hotel booking data is to better understand how customers behave. We want to find out trends and patterns in the bookings that can help us make smarter decisions based on data.</a:t>
            </a:r>
          </a:p>
          <a:p>
            <a:pPr algn="just"/>
            <a:endParaRPr lang="en-US" sz="2400" dirty="0"/>
          </a:p>
          <a:p>
            <a:pPr algn="just"/>
            <a:r>
              <a:rPr lang="en-US" sz="2400" dirty="0"/>
              <a:t>By doing this, we hope to improve how well the hotel is doing and make more money. We'll be looking at things like how far in advance people book, how many people are staying, what kind of meals they prefer, where they're from, and what types of bookings they make. We'll also check patterns like how people pay, the status of their reservation, and what kind of customers they are.</a:t>
            </a:r>
          </a:p>
          <a:p>
            <a:pPr algn="just"/>
            <a:endParaRPr lang="en-US" sz="2400" dirty="0"/>
          </a:p>
          <a:p>
            <a:pPr algn="just"/>
            <a:r>
              <a:rPr lang="en-US" sz="2400" dirty="0"/>
              <a:t>The insights we get from all of this will help us set better prices, offer things people want, and improve how we reach customers. Ultimately, our goal is to make more money and make sure customers are happy with their stay at the hotel.</a:t>
            </a:r>
            <a:endParaRPr lang="en-IN" sz="2400" dirty="0"/>
          </a:p>
        </p:txBody>
      </p:sp>
    </p:spTree>
    <p:extLst>
      <p:ext uri="{BB962C8B-B14F-4D97-AF65-F5344CB8AC3E}">
        <p14:creationId xmlns:p14="http://schemas.microsoft.com/office/powerpoint/2010/main" val="1513526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0ED21C-E8BB-25A2-5655-A6B8AB05196E}"/>
              </a:ext>
            </a:extLst>
          </p:cNvPr>
          <p:cNvSpPr>
            <a:spLocks noGrp="1"/>
          </p:cNvSpPr>
          <p:nvPr>
            <p:ph type="sldNum" sz="quarter" idx="12"/>
          </p:nvPr>
        </p:nvSpPr>
        <p:spPr/>
        <p:txBody>
          <a:bodyPr/>
          <a:lstStyle/>
          <a:p>
            <a:fld id="{C2DC198D-18F6-4CDB-A701-959E7DE52267}" type="slidenum">
              <a:rPr lang="en-IN" smtClean="0"/>
              <a:pPr/>
              <a:t>5</a:t>
            </a:fld>
            <a:endParaRPr lang="en-IN" dirty="0"/>
          </a:p>
        </p:txBody>
      </p:sp>
      <p:sp>
        <p:nvSpPr>
          <p:cNvPr id="3" name="TextBox 2">
            <a:extLst>
              <a:ext uri="{FF2B5EF4-FFF2-40B4-BE49-F238E27FC236}">
                <a16:creationId xmlns:a16="http://schemas.microsoft.com/office/drawing/2014/main" id="{9F4157E3-EA14-CE26-B758-F187716040ED}"/>
              </a:ext>
            </a:extLst>
          </p:cNvPr>
          <p:cNvSpPr txBox="1"/>
          <p:nvPr/>
        </p:nvSpPr>
        <p:spPr>
          <a:xfrm>
            <a:off x="0" y="298468"/>
            <a:ext cx="6746033" cy="523220"/>
          </a:xfrm>
          <a:prstGeom prst="rect">
            <a:avLst/>
          </a:prstGeom>
          <a:noFill/>
        </p:spPr>
        <p:txBody>
          <a:bodyPr wrap="square" rtlCol="0">
            <a:spAutoFit/>
          </a:bodyPr>
          <a:lstStyle/>
          <a:p>
            <a:r>
              <a:rPr lang="en-IN" sz="2800" b="1" dirty="0">
                <a:solidFill>
                  <a:schemeClr val="bg1"/>
                </a:solidFill>
              </a:rPr>
              <a:t>Attributes used in the analysis</a:t>
            </a:r>
          </a:p>
        </p:txBody>
      </p:sp>
      <p:sp>
        <p:nvSpPr>
          <p:cNvPr id="4" name="TextBox 3">
            <a:extLst>
              <a:ext uri="{FF2B5EF4-FFF2-40B4-BE49-F238E27FC236}">
                <a16:creationId xmlns:a16="http://schemas.microsoft.com/office/drawing/2014/main" id="{719943C5-8FF9-7E39-69AF-6230C4645610}"/>
              </a:ext>
            </a:extLst>
          </p:cNvPr>
          <p:cNvSpPr txBox="1"/>
          <p:nvPr/>
        </p:nvSpPr>
        <p:spPr>
          <a:xfrm>
            <a:off x="0" y="998836"/>
            <a:ext cx="6615405" cy="5355312"/>
          </a:xfrm>
          <a:prstGeom prst="rect">
            <a:avLst/>
          </a:prstGeom>
          <a:noFill/>
        </p:spPr>
        <p:txBody>
          <a:bodyPr wrap="square" rtlCol="0">
            <a:spAutoFit/>
          </a:bodyPr>
          <a:lstStyle/>
          <a:p>
            <a:pPr algn="l"/>
            <a:r>
              <a:rPr lang="en-IN" sz="1800" b="0" i="0" u="none" strike="noStrike" baseline="0" dirty="0">
                <a:solidFill>
                  <a:srgbClr val="000000"/>
                </a:solidFill>
                <a:latin typeface="Calibri" panose="020F0502020204030204" pitchFamily="34" charset="0"/>
              </a:rPr>
              <a:t>This Dataset consists of   119390 rows and 32 columns</a:t>
            </a:r>
          </a:p>
          <a:p>
            <a:pPr algn="l"/>
            <a:r>
              <a:rPr lang="en-IN" b="0" i="0" u="none" strike="noStrike" baseline="0" dirty="0">
                <a:solidFill>
                  <a:srgbClr val="000000"/>
                </a:solidFill>
                <a:latin typeface="Calibri" panose="020F0502020204030204" pitchFamily="34" charset="0"/>
              </a:rPr>
              <a:t>   </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●Hotel</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Is_cancelled</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Arrival_date_year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Arrival_date_month</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Arrival_date_week_number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Day_of_the_month</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Stays_in_weekend_nights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Stays_in_week_nights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●Adults</a:t>
            </a:r>
          </a:p>
          <a:p>
            <a:r>
              <a:rPr lang="en-IN" sz="1800" b="0" i="0" u="none" strike="noStrike" baseline="0" dirty="0">
                <a:solidFill>
                  <a:srgbClr val="000000"/>
                </a:solidFill>
                <a:latin typeface="Calibri" panose="020F0502020204030204" pitchFamily="34" charset="0"/>
              </a:rPr>
              <a:t>●Children</a:t>
            </a:r>
          </a:p>
          <a:p>
            <a:r>
              <a:rPr lang="en-IN" sz="1800" b="0" i="0" u="none" strike="noStrike" baseline="0" dirty="0">
                <a:solidFill>
                  <a:srgbClr val="000000"/>
                </a:solidFill>
                <a:latin typeface="Calibri" panose="020F0502020204030204" pitchFamily="34" charset="0"/>
              </a:rPr>
              <a:t>●Babies</a:t>
            </a:r>
          </a:p>
          <a:p>
            <a:r>
              <a:rPr lang="en-IN" sz="1800" b="0" i="0" u="none" strike="noStrike" baseline="0" dirty="0">
                <a:solidFill>
                  <a:srgbClr val="000000"/>
                </a:solidFill>
                <a:latin typeface="Calibri" panose="020F0502020204030204" pitchFamily="34" charset="0"/>
              </a:rPr>
              <a:t>●Meals</a:t>
            </a:r>
          </a:p>
          <a:p>
            <a:r>
              <a:rPr lang="en-IN" sz="1800" b="0" i="0" u="none" strike="noStrike" baseline="0" dirty="0">
                <a:solidFill>
                  <a:srgbClr val="000000"/>
                </a:solidFill>
                <a:latin typeface="Calibri" panose="020F0502020204030204" pitchFamily="34" charset="0"/>
              </a:rPr>
              <a:t>●Country</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Market_segment</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●Distribution Channel</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Is_repeated_guest</a:t>
            </a:r>
            <a:endParaRPr lang="en-IN" sz="1800" b="0" i="0" u="none" strike="noStrike" baseline="0" dirty="0">
              <a:solidFill>
                <a:srgbClr val="000000"/>
              </a:solidFill>
              <a:latin typeface="Calibri" panose="020F0502020204030204" pitchFamily="34" charset="0"/>
            </a:endParaRPr>
          </a:p>
          <a:p>
            <a:endParaRPr lang="en-IN" b="0" i="0" u="none" strike="noStrike" baseline="0" dirty="0">
              <a:solidFill>
                <a:srgbClr val="000000"/>
              </a:solidFill>
              <a:latin typeface="Calibri" panose="020F0502020204030204" pitchFamily="34" charset="0"/>
            </a:endParaRPr>
          </a:p>
        </p:txBody>
      </p:sp>
      <p:sp>
        <p:nvSpPr>
          <p:cNvPr id="9" name="TextBox 8">
            <a:extLst>
              <a:ext uri="{FF2B5EF4-FFF2-40B4-BE49-F238E27FC236}">
                <a16:creationId xmlns:a16="http://schemas.microsoft.com/office/drawing/2014/main" id="{1D1E7079-161F-D000-6D72-6AE615888FE0}"/>
              </a:ext>
            </a:extLst>
          </p:cNvPr>
          <p:cNvSpPr txBox="1"/>
          <p:nvPr/>
        </p:nvSpPr>
        <p:spPr>
          <a:xfrm>
            <a:off x="5850293" y="1257175"/>
            <a:ext cx="4544009" cy="4524315"/>
          </a:xfrm>
          <a:prstGeom prst="rect">
            <a:avLst/>
          </a:prstGeom>
          <a:noFill/>
        </p:spPr>
        <p:txBody>
          <a:bodyPr wrap="square" rtlCol="0">
            <a:spAutoFit/>
          </a:bodyPr>
          <a:lstStyle/>
          <a:p>
            <a:pPr algn="l"/>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Previous_cancellations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Previous_bookings_not_canceled</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Reserved_room_type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Assigned_room_type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Booking_changes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Deposit_type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●Agent</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Lead_time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Days_in_waiting_list</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Customer_type</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Adr</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Required_car_parking_spaces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●Booking changes</a:t>
            </a: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Reservation_status</a:t>
            </a:r>
            <a:endParaRPr lang="en-IN" sz="1800" b="0" i="0" u="none" strike="noStrike" baseline="0" dirty="0">
              <a:solidFill>
                <a:srgbClr val="000000"/>
              </a:solidFill>
              <a:latin typeface="Calibri" panose="020F0502020204030204" pitchFamily="34" charset="0"/>
            </a:endParaRPr>
          </a:p>
          <a:p>
            <a:r>
              <a:rPr lang="en-IN" sz="1800" b="0" i="0" u="none" strike="noStrike" baseline="0" dirty="0">
                <a:solidFill>
                  <a:srgbClr val="000000"/>
                </a:solidFill>
                <a:latin typeface="Calibri" panose="020F0502020204030204" pitchFamily="34" charset="0"/>
              </a:rPr>
              <a:t>●</a:t>
            </a:r>
            <a:r>
              <a:rPr lang="en-IN" sz="1800" b="0" i="0" u="none" strike="noStrike" baseline="0" dirty="0" err="1">
                <a:solidFill>
                  <a:srgbClr val="000000"/>
                </a:solidFill>
                <a:latin typeface="Calibri" panose="020F0502020204030204" pitchFamily="34" charset="0"/>
              </a:rPr>
              <a:t>reservation_status_date</a:t>
            </a:r>
            <a:endParaRPr lang="en-IN" sz="1800" b="0" i="0" u="none" strike="noStrike" baseline="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979287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AD2C367-D00D-0296-4C0B-9B065903FFCC}"/>
              </a:ext>
            </a:extLst>
          </p:cNvPr>
          <p:cNvSpPr>
            <a:spLocks noGrp="1"/>
          </p:cNvSpPr>
          <p:nvPr>
            <p:ph type="sldNum" sz="quarter" idx="12"/>
          </p:nvPr>
        </p:nvSpPr>
        <p:spPr/>
        <p:txBody>
          <a:bodyPr/>
          <a:lstStyle/>
          <a:p>
            <a:fld id="{C2DC198D-18F6-4CDB-A701-959E7DE52267}" type="slidenum">
              <a:rPr lang="en-IN" smtClean="0"/>
              <a:pPr/>
              <a:t>6</a:t>
            </a:fld>
            <a:endParaRPr lang="en-IN" dirty="0"/>
          </a:p>
        </p:txBody>
      </p:sp>
      <p:sp>
        <p:nvSpPr>
          <p:cNvPr id="3" name="TextBox 2">
            <a:extLst>
              <a:ext uri="{FF2B5EF4-FFF2-40B4-BE49-F238E27FC236}">
                <a16:creationId xmlns:a16="http://schemas.microsoft.com/office/drawing/2014/main" id="{03D44A51-79C7-4059-9E5A-38D0DFC133B5}"/>
              </a:ext>
            </a:extLst>
          </p:cNvPr>
          <p:cNvSpPr txBox="1"/>
          <p:nvPr/>
        </p:nvSpPr>
        <p:spPr>
          <a:xfrm>
            <a:off x="0" y="401216"/>
            <a:ext cx="6522098" cy="523220"/>
          </a:xfrm>
          <a:prstGeom prst="rect">
            <a:avLst/>
          </a:prstGeom>
          <a:noFill/>
        </p:spPr>
        <p:txBody>
          <a:bodyPr wrap="square" rtlCol="0">
            <a:spAutoFit/>
          </a:bodyPr>
          <a:lstStyle/>
          <a:p>
            <a:r>
              <a:rPr lang="en-IN" sz="2800" b="1" dirty="0">
                <a:solidFill>
                  <a:schemeClr val="bg1"/>
                </a:solidFill>
              </a:rPr>
              <a:t>Attribute Description</a:t>
            </a:r>
          </a:p>
        </p:txBody>
      </p:sp>
      <p:sp>
        <p:nvSpPr>
          <p:cNvPr id="4" name="TextBox 3">
            <a:extLst>
              <a:ext uri="{FF2B5EF4-FFF2-40B4-BE49-F238E27FC236}">
                <a16:creationId xmlns:a16="http://schemas.microsoft.com/office/drawing/2014/main" id="{17A104C0-11A2-160B-E99B-3DA11FE62EC1}"/>
              </a:ext>
            </a:extLst>
          </p:cNvPr>
          <p:cNvSpPr txBox="1"/>
          <p:nvPr/>
        </p:nvSpPr>
        <p:spPr>
          <a:xfrm>
            <a:off x="0" y="966491"/>
            <a:ext cx="12005388" cy="5139869"/>
          </a:xfrm>
          <a:prstGeom prst="rect">
            <a:avLst/>
          </a:prstGeom>
          <a:noFill/>
        </p:spPr>
        <p:txBody>
          <a:bodyPr wrap="square" rtlCol="0">
            <a:spAutoFit/>
          </a:bodyPr>
          <a:lstStyle/>
          <a:p>
            <a:pPr algn="l"/>
            <a:r>
              <a:rPr lang="en-US" sz="2000" b="1" i="1" u="sng" dirty="0">
                <a:solidFill>
                  <a:schemeClr val="tx1">
                    <a:lumMod val="95000"/>
                    <a:lumOff val="5000"/>
                  </a:schemeClr>
                </a:solidFill>
                <a:effectLst/>
              </a:rPr>
              <a:t>Categorical Variables</a:t>
            </a:r>
            <a:r>
              <a:rPr lang="en-US" sz="2000" b="1" i="0" u="sng" dirty="0">
                <a:solidFill>
                  <a:schemeClr val="tx1">
                    <a:lumMod val="95000"/>
                    <a:lumOff val="5000"/>
                  </a:schemeClr>
                </a:solidFill>
                <a:effectLst/>
              </a:rPr>
              <a:t> (Ordinal</a:t>
            </a:r>
            <a:r>
              <a:rPr lang="en-US" b="0" i="0" dirty="0">
                <a:effectLst/>
              </a:rPr>
              <a:t>):</a:t>
            </a:r>
          </a:p>
          <a:p>
            <a:pPr algn="l"/>
            <a:r>
              <a:rPr lang="en-US" b="1" i="0" dirty="0">
                <a:effectLst/>
              </a:rPr>
              <a:t>meal</a:t>
            </a:r>
            <a:r>
              <a:rPr lang="en-US" b="0" i="0" dirty="0">
                <a:effectLst/>
              </a:rPr>
              <a:t>: Represents meal plans. Ordinal because there is likely an order or hierarchy among the meal types (e.g., 'BB' before 'HB' in terms of inclusiveness).</a:t>
            </a:r>
          </a:p>
          <a:p>
            <a:pPr algn="l"/>
            <a:r>
              <a:rPr lang="en-US" b="1" i="0" dirty="0" err="1">
                <a:effectLst/>
              </a:rPr>
              <a:t>market_segment</a:t>
            </a:r>
            <a:r>
              <a:rPr lang="en-US" b="1" i="0" dirty="0">
                <a:effectLst/>
              </a:rPr>
              <a:t>:</a:t>
            </a:r>
            <a:r>
              <a:rPr lang="en-US" b="0" i="0" dirty="0">
                <a:effectLst/>
              </a:rPr>
              <a:t> Represents market segments. Different categories likely represent distinct groups.</a:t>
            </a:r>
          </a:p>
          <a:p>
            <a:pPr algn="l"/>
            <a:r>
              <a:rPr lang="en-US" b="1" i="0" dirty="0" err="1">
                <a:effectLst/>
              </a:rPr>
              <a:t>distribution_channel</a:t>
            </a:r>
            <a:r>
              <a:rPr lang="en-US" b="1" i="0" dirty="0">
                <a:effectLst/>
              </a:rPr>
              <a:t>:</a:t>
            </a:r>
            <a:r>
              <a:rPr lang="en-US" b="0" i="0" dirty="0">
                <a:effectLst/>
              </a:rPr>
              <a:t> Represents distribution channels. Different categories represent different channels for booking.</a:t>
            </a:r>
          </a:p>
          <a:p>
            <a:pPr algn="l"/>
            <a:r>
              <a:rPr lang="en-US" b="1" i="0" dirty="0" err="1">
                <a:effectLst/>
              </a:rPr>
              <a:t>deposit_type</a:t>
            </a:r>
            <a:r>
              <a:rPr lang="en-US" b="1" i="0" dirty="0">
                <a:effectLst/>
              </a:rPr>
              <a:t>: </a:t>
            </a:r>
            <a:r>
              <a:rPr lang="en-US" b="0" i="0" dirty="0">
                <a:effectLst/>
              </a:rPr>
              <a:t>Represents deposit types. Different categories represent different deposit policies.</a:t>
            </a:r>
          </a:p>
          <a:p>
            <a:pPr algn="l"/>
            <a:r>
              <a:rPr lang="en-US" b="0" i="0" dirty="0" err="1">
                <a:effectLst/>
              </a:rPr>
              <a:t>reservation_status</a:t>
            </a:r>
            <a:r>
              <a:rPr lang="en-US" b="0" i="0" dirty="0">
                <a:effectLst/>
              </a:rPr>
              <a:t>: Represents reservation status. Different categories represent different stages of the reservation process.</a:t>
            </a:r>
          </a:p>
          <a:p>
            <a:pPr algn="l"/>
            <a:r>
              <a:rPr lang="en-US" b="1" i="0" dirty="0">
                <a:effectLst/>
              </a:rPr>
              <a:t>hotel:</a:t>
            </a:r>
            <a:r>
              <a:rPr lang="en-US" b="0" i="0" dirty="0">
                <a:effectLst/>
              </a:rPr>
              <a:t> Represents the type of hotel (City Hotel or Resort Hotel). While there are only two categories.</a:t>
            </a:r>
          </a:p>
          <a:p>
            <a:pPr algn="l"/>
            <a:r>
              <a:rPr lang="en-US" b="1" i="0" dirty="0" err="1">
                <a:effectLst/>
              </a:rPr>
              <a:t>arrival_date_year</a:t>
            </a:r>
            <a:r>
              <a:rPr lang="en-US" b="1" i="0" dirty="0">
                <a:effectLst/>
              </a:rPr>
              <a:t>:</a:t>
            </a:r>
            <a:r>
              <a:rPr lang="en-US" b="0" i="0" dirty="0">
                <a:effectLst/>
              </a:rPr>
              <a:t> Represents the year of arrival. While expressed as numbers, it is categorical as the years do not have a numerical relationship.</a:t>
            </a:r>
          </a:p>
          <a:p>
            <a:pPr algn="l"/>
            <a:r>
              <a:rPr lang="en-US" b="1" i="0" dirty="0" err="1">
                <a:effectLst/>
              </a:rPr>
              <a:t>market_segment</a:t>
            </a:r>
            <a:r>
              <a:rPr lang="en-US" b="1" i="0" dirty="0">
                <a:effectLst/>
              </a:rPr>
              <a:t>: </a:t>
            </a:r>
            <a:r>
              <a:rPr lang="en-US" b="0" i="0" dirty="0">
                <a:effectLst/>
              </a:rPr>
              <a:t>This variable represents different segments, and the categories.</a:t>
            </a:r>
          </a:p>
          <a:p>
            <a:pPr algn="l"/>
            <a:r>
              <a:rPr lang="en-US" b="0" i="0" dirty="0">
                <a:effectLst/>
              </a:rPr>
              <a:t>adults, children, babies: Represents the counts of adults, children, and babies respectively.</a:t>
            </a:r>
          </a:p>
          <a:p>
            <a:pPr algn="l"/>
            <a:r>
              <a:rPr lang="en-US" b="0" i="0" dirty="0">
                <a:effectLst/>
              </a:rPr>
              <a:t>agent, company: Categorical.</a:t>
            </a:r>
          </a:p>
          <a:p>
            <a:pPr algn="l"/>
            <a:r>
              <a:rPr lang="en-US" b="0" i="0" dirty="0" err="1">
                <a:effectLst/>
              </a:rPr>
              <a:t>required_car_parking_spaces</a:t>
            </a:r>
            <a:r>
              <a:rPr lang="en-US" b="0" i="0" dirty="0">
                <a:effectLst/>
              </a:rPr>
              <a:t>, </a:t>
            </a:r>
            <a:r>
              <a:rPr lang="en-US" b="0" i="0" dirty="0" err="1">
                <a:effectLst/>
              </a:rPr>
              <a:t>total_of_special_requests</a:t>
            </a:r>
            <a:r>
              <a:rPr lang="en-US" b="0" i="0" dirty="0">
                <a:effectLst/>
              </a:rPr>
              <a:t>: Categorical.</a:t>
            </a:r>
          </a:p>
          <a:p>
            <a:pPr algn="l"/>
            <a:r>
              <a:rPr lang="en-US" sz="2000" b="1" i="1" u="sng" dirty="0">
                <a:effectLst/>
              </a:rPr>
              <a:t>Continuous Variables</a:t>
            </a:r>
            <a:r>
              <a:rPr lang="en-US" b="0" i="0" dirty="0">
                <a:effectLst/>
              </a:rPr>
              <a:t>:</a:t>
            </a:r>
          </a:p>
          <a:p>
            <a:pPr algn="l"/>
            <a:r>
              <a:rPr lang="en-US" b="1" i="0" dirty="0" err="1">
                <a:effectLst/>
              </a:rPr>
              <a:t>stays_in_weekend_nights</a:t>
            </a:r>
            <a:r>
              <a:rPr lang="en-US" b="1" i="0" dirty="0">
                <a:effectLst/>
              </a:rPr>
              <a:t>: </a:t>
            </a:r>
            <a:r>
              <a:rPr lang="en-US" b="0" i="0" dirty="0">
                <a:effectLst/>
              </a:rPr>
              <a:t>Represents the number of nights stayed over weekends.</a:t>
            </a:r>
          </a:p>
          <a:p>
            <a:pPr algn="l"/>
            <a:r>
              <a:rPr lang="en-US" b="1" i="0" dirty="0" err="1">
                <a:effectLst/>
              </a:rPr>
              <a:t>days_in_waiting_list</a:t>
            </a:r>
            <a:r>
              <a:rPr lang="en-US" b="1" i="0" dirty="0">
                <a:effectLst/>
              </a:rPr>
              <a:t>: </a:t>
            </a:r>
            <a:r>
              <a:rPr lang="en-US" b="0" i="0" dirty="0">
                <a:effectLst/>
              </a:rPr>
              <a:t>Represents the number of days a booking was in the waiting list.</a:t>
            </a:r>
          </a:p>
          <a:p>
            <a:pPr algn="l"/>
            <a:r>
              <a:rPr lang="en-US" b="1" i="0" dirty="0" err="1">
                <a:effectLst/>
              </a:rPr>
              <a:t>adr</a:t>
            </a:r>
            <a:r>
              <a:rPr lang="en-US" b="1" i="0" dirty="0">
                <a:effectLst/>
              </a:rPr>
              <a:t>:</a:t>
            </a:r>
            <a:r>
              <a:rPr lang="en-US" b="0" i="0" dirty="0">
                <a:effectLst/>
              </a:rPr>
              <a:t> Represents the average daily rate.</a:t>
            </a:r>
          </a:p>
        </p:txBody>
      </p:sp>
    </p:spTree>
    <p:extLst>
      <p:ext uri="{BB962C8B-B14F-4D97-AF65-F5344CB8AC3E}">
        <p14:creationId xmlns:p14="http://schemas.microsoft.com/office/powerpoint/2010/main" val="236768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93F239-6DDE-ABB6-F220-6837C2E925D2}"/>
              </a:ext>
            </a:extLst>
          </p:cNvPr>
          <p:cNvSpPr>
            <a:spLocks noGrp="1"/>
          </p:cNvSpPr>
          <p:nvPr>
            <p:ph type="sldNum" sz="quarter" idx="12"/>
          </p:nvPr>
        </p:nvSpPr>
        <p:spPr/>
        <p:txBody>
          <a:bodyPr/>
          <a:lstStyle/>
          <a:p>
            <a:fld id="{C2DC198D-18F6-4CDB-A701-959E7DE52267}" type="slidenum">
              <a:rPr lang="en-IN" smtClean="0"/>
              <a:pPr/>
              <a:t>7</a:t>
            </a:fld>
            <a:endParaRPr lang="en-IN" dirty="0"/>
          </a:p>
        </p:txBody>
      </p:sp>
      <p:sp>
        <p:nvSpPr>
          <p:cNvPr id="3" name="TextBox 2">
            <a:extLst>
              <a:ext uri="{FF2B5EF4-FFF2-40B4-BE49-F238E27FC236}">
                <a16:creationId xmlns:a16="http://schemas.microsoft.com/office/drawing/2014/main" id="{686B80AF-E0FD-1805-1F11-B2DB397C92DD}"/>
              </a:ext>
            </a:extLst>
          </p:cNvPr>
          <p:cNvSpPr txBox="1"/>
          <p:nvPr/>
        </p:nvSpPr>
        <p:spPr>
          <a:xfrm>
            <a:off x="0" y="363186"/>
            <a:ext cx="3853542" cy="523220"/>
          </a:xfrm>
          <a:prstGeom prst="rect">
            <a:avLst/>
          </a:prstGeom>
          <a:noFill/>
        </p:spPr>
        <p:txBody>
          <a:bodyPr wrap="square" rtlCol="0">
            <a:spAutoFit/>
          </a:bodyPr>
          <a:lstStyle/>
          <a:p>
            <a:r>
              <a:rPr lang="en-IN" sz="2800" b="1" dirty="0">
                <a:solidFill>
                  <a:schemeClr val="bg1"/>
                </a:solidFill>
              </a:rPr>
              <a:t>Steps involved</a:t>
            </a:r>
          </a:p>
        </p:txBody>
      </p:sp>
      <p:cxnSp>
        <p:nvCxnSpPr>
          <p:cNvPr id="10" name="Straight Arrow Connector 9">
            <a:extLst>
              <a:ext uri="{FF2B5EF4-FFF2-40B4-BE49-F238E27FC236}">
                <a16:creationId xmlns:a16="http://schemas.microsoft.com/office/drawing/2014/main" id="{7E37B776-E53E-A23D-0DD5-543BAF8F9447}"/>
              </a:ext>
            </a:extLst>
          </p:cNvPr>
          <p:cNvCxnSpPr>
            <a:cxnSpLocks/>
          </p:cNvCxnSpPr>
          <p:nvPr/>
        </p:nvCxnSpPr>
        <p:spPr>
          <a:xfrm>
            <a:off x="3452326" y="1954763"/>
            <a:ext cx="0" cy="303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51B72EDF-ADC7-758C-D9E1-9B8B516E31CA}"/>
              </a:ext>
            </a:extLst>
          </p:cNvPr>
          <p:cNvSpPr/>
          <p:nvPr/>
        </p:nvSpPr>
        <p:spPr>
          <a:xfrm>
            <a:off x="2589244" y="2258008"/>
            <a:ext cx="1870780"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2.Data cleaning and Data Manipulation</a:t>
            </a:r>
            <a:endParaRPr lang="en-IN" sz="1400" dirty="0"/>
          </a:p>
        </p:txBody>
      </p:sp>
      <p:sp>
        <p:nvSpPr>
          <p:cNvPr id="13" name="Rectangle: Rounded Corners 12">
            <a:extLst>
              <a:ext uri="{FF2B5EF4-FFF2-40B4-BE49-F238E27FC236}">
                <a16:creationId xmlns:a16="http://schemas.microsoft.com/office/drawing/2014/main" id="{3FD9F956-98C9-E80E-EDC5-7CC04648253D}"/>
              </a:ext>
            </a:extLst>
          </p:cNvPr>
          <p:cNvSpPr/>
          <p:nvPr/>
        </p:nvSpPr>
        <p:spPr>
          <a:xfrm>
            <a:off x="2542587" y="3676261"/>
            <a:ext cx="1964093"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3.Exploratory Data Analysis</a:t>
            </a:r>
          </a:p>
        </p:txBody>
      </p:sp>
      <p:sp>
        <p:nvSpPr>
          <p:cNvPr id="14" name="Oval 13">
            <a:extLst>
              <a:ext uri="{FF2B5EF4-FFF2-40B4-BE49-F238E27FC236}">
                <a16:creationId xmlns:a16="http://schemas.microsoft.com/office/drawing/2014/main" id="{A2953FAA-4411-29AD-E1D3-DACCDE36CC6F}"/>
              </a:ext>
            </a:extLst>
          </p:cNvPr>
          <p:cNvSpPr/>
          <p:nvPr/>
        </p:nvSpPr>
        <p:spPr>
          <a:xfrm>
            <a:off x="5286590" y="4963885"/>
            <a:ext cx="1407354" cy="108235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t>5.Insight Analysis</a:t>
            </a:r>
          </a:p>
        </p:txBody>
      </p:sp>
      <p:sp>
        <p:nvSpPr>
          <p:cNvPr id="16" name="Rectangle: Rounded Corners 15">
            <a:extLst>
              <a:ext uri="{FF2B5EF4-FFF2-40B4-BE49-F238E27FC236}">
                <a16:creationId xmlns:a16="http://schemas.microsoft.com/office/drawing/2014/main" id="{A923500F-DEED-880F-77D6-3014DBAB7A59}"/>
              </a:ext>
            </a:extLst>
          </p:cNvPr>
          <p:cNvSpPr/>
          <p:nvPr/>
        </p:nvSpPr>
        <p:spPr>
          <a:xfrm>
            <a:off x="2542587" y="5038532"/>
            <a:ext cx="1964093" cy="93306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4.Data visualization</a:t>
            </a:r>
          </a:p>
        </p:txBody>
      </p:sp>
      <p:sp>
        <p:nvSpPr>
          <p:cNvPr id="18" name="Rectangle: Rounded Corners 17">
            <a:extLst>
              <a:ext uri="{FF2B5EF4-FFF2-40B4-BE49-F238E27FC236}">
                <a16:creationId xmlns:a16="http://schemas.microsoft.com/office/drawing/2014/main" id="{B5D3E4AD-1194-B565-2B9C-598516C34F3A}"/>
              </a:ext>
            </a:extLst>
          </p:cNvPr>
          <p:cNvSpPr/>
          <p:nvPr/>
        </p:nvSpPr>
        <p:spPr>
          <a:xfrm>
            <a:off x="2589245" y="1075087"/>
            <a:ext cx="1870780" cy="8796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1.Problem Statement and Collection of raw data</a:t>
            </a:r>
            <a:endParaRPr lang="en-IN" sz="1400" dirty="0"/>
          </a:p>
        </p:txBody>
      </p:sp>
      <p:cxnSp>
        <p:nvCxnSpPr>
          <p:cNvPr id="20" name="Straight Arrow Connector 19">
            <a:extLst>
              <a:ext uri="{FF2B5EF4-FFF2-40B4-BE49-F238E27FC236}">
                <a16:creationId xmlns:a16="http://schemas.microsoft.com/office/drawing/2014/main" id="{C9DADE99-231F-7C74-1B3D-B9E298D1223D}"/>
              </a:ext>
            </a:extLst>
          </p:cNvPr>
          <p:cNvCxnSpPr>
            <a:stCxn id="12" idx="2"/>
            <a:endCxn id="13" idx="0"/>
          </p:cNvCxnSpPr>
          <p:nvPr/>
        </p:nvCxnSpPr>
        <p:spPr>
          <a:xfrm>
            <a:off x="3524634" y="3191070"/>
            <a:ext cx="0" cy="4851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2BE707D-C172-D351-A510-BD9D2A6223F6}"/>
              </a:ext>
            </a:extLst>
          </p:cNvPr>
          <p:cNvCxnSpPr>
            <a:stCxn id="13" idx="2"/>
            <a:endCxn id="16" idx="0"/>
          </p:cNvCxnSpPr>
          <p:nvPr/>
        </p:nvCxnSpPr>
        <p:spPr>
          <a:xfrm>
            <a:off x="3524634" y="4609323"/>
            <a:ext cx="0" cy="4292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0A22F7F-B62A-FE75-4526-74FA654DAEBB}"/>
              </a:ext>
            </a:extLst>
          </p:cNvPr>
          <p:cNvCxnSpPr>
            <a:cxnSpLocks/>
            <a:stCxn id="16" idx="3"/>
            <a:endCxn id="14" idx="2"/>
          </p:cNvCxnSpPr>
          <p:nvPr/>
        </p:nvCxnSpPr>
        <p:spPr>
          <a:xfrm flipV="1">
            <a:off x="4506680" y="5505062"/>
            <a:ext cx="77991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7173BC3-7AE6-85B1-991C-850A3F2C663E}"/>
              </a:ext>
            </a:extLst>
          </p:cNvPr>
          <p:cNvSpPr txBox="1"/>
          <p:nvPr/>
        </p:nvSpPr>
        <p:spPr>
          <a:xfrm>
            <a:off x="6881714" y="923464"/>
            <a:ext cx="4795934" cy="5232202"/>
          </a:xfrm>
          <a:prstGeom prst="rect">
            <a:avLst/>
          </a:prstGeom>
          <a:noFill/>
        </p:spPr>
        <p:txBody>
          <a:bodyPr wrap="square" rtlCol="0">
            <a:spAutoFit/>
          </a:bodyPr>
          <a:lstStyle/>
          <a:p>
            <a:r>
              <a:rPr lang="en-IN" sz="2800" b="1" u="sng" dirty="0"/>
              <a:t>Steps Description :-</a:t>
            </a:r>
          </a:p>
          <a:p>
            <a:endParaRPr lang="en-IN" dirty="0"/>
          </a:p>
          <a:p>
            <a:r>
              <a:rPr lang="en-US" dirty="0"/>
              <a:t>1.Firstly identify the problem or the analysis to be done and then collect the data regarding it.</a:t>
            </a:r>
          </a:p>
          <a:p>
            <a:endParaRPr lang="en-US" dirty="0"/>
          </a:p>
          <a:p>
            <a:r>
              <a:rPr lang="en-US" dirty="0"/>
              <a:t>2.Raw data will be having a lot of null values, outliers and out of format data. Thus, it must be cleaned before being worked on.</a:t>
            </a:r>
          </a:p>
          <a:p>
            <a:endParaRPr lang="en-US" dirty="0"/>
          </a:p>
          <a:p>
            <a:r>
              <a:rPr lang="en-US" dirty="0"/>
              <a:t>3.Using the technical skills(python) we need to code to examine and extract results.</a:t>
            </a:r>
          </a:p>
          <a:p>
            <a:endParaRPr lang="en-US" dirty="0"/>
          </a:p>
          <a:p>
            <a:r>
              <a:rPr lang="en-US" dirty="0"/>
              <a:t>4.The result will then be displayed in a visualization style as in graphs for a better understanding.</a:t>
            </a:r>
          </a:p>
          <a:p>
            <a:endParaRPr lang="en-US" dirty="0"/>
          </a:p>
          <a:p>
            <a:r>
              <a:rPr lang="en-US" dirty="0"/>
              <a:t>5. Using the visualization and EDA results, we can wrap up the analysis.</a:t>
            </a:r>
            <a:endParaRPr lang="en-IN" dirty="0"/>
          </a:p>
        </p:txBody>
      </p:sp>
    </p:spTree>
    <p:extLst>
      <p:ext uri="{BB962C8B-B14F-4D97-AF65-F5344CB8AC3E}">
        <p14:creationId xmlns:p14="http://schemas.microsoft.com/office/powerpoint/2010/main" val="3559157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0ED001-4447-7748-F7F9-8D55400018D3}"/>
              </a:ext>
            </a:extLst>
          </p:cNvPr>
          <p:cNvSpPr>
            <a:spLocks noGrp="1"/>
          </p:cNvSpPr>
          <p:nvPr>
            <p:ph type="sldNum" sz="quarter" idx="12"/>
          </p:nvPr>
        </p:nvSpPr>
        <p:spPr/>
        <p:txBody>
          <a:bodyPr/>
          <a:lstStyle/>
          <a:p>
            <a:fld id="{C2DC198D-18F6-4CDB-A701-959E7DE52267}" type="slidenum">
              <a:rPr lang="en-IN" smtClean="0"/>
              <a:pPr/>
              <a:t>8</a:t>
            </a:fld>
            <a:endParaRPr lang="en-IN" dirty="0"/>
          </a:p>
        </p:txBody>
      </p:sp>
      <p:sp>
        <p:nvSpPr>
          <p:cNvPr id="3" name="TextBox 2">
            <a:extLst>
              <a:ext uri="{FF2B5EF4-FFF2-40B4-BE49-F238E27FC236}">
                <a16:creationId xmlns:a16="http://schemas.microsoft.com/office/drawing/2014/main" id="{22F39F1E-5625-F296-7451-7862AA992590}"/>
              </a:ext>
            </a:extLst>
          </p:cNvPr>
          <p:cNvSpPr txBox="1"/>
          <p:nvPr/>
        </p:nvSpPr>
        <p:spPr>
          <a:xfrm>
            <a:off x="86627" y="327259"/>
            <a:ext cx="2991075" cy="523220"/>
          </a:xfrm>
          <a:prstGeom prst="rect">
            <a:avLst/>
          </a:prstGeom>
          <a:noFill/>
        </p:spPr>
        <p:txBody>
          <a:bodyPr wrap="none" rtlCol="0">
            <a:spAutoFit/>
          </a:bodyPr>
          <a:lstStyle/>
          <a:p>
            <a:r>
              <a:rPr lang="en-IN" sz="2800" b="1" dirty="0">
                <a:solidFill>
                  <a:schemeClr val="bg1"/>
                </a:solidFill>
              </a:rPr>
              <a:t>Exploring The Data</a:t>
            </a:r>
          </a:p>
        </p:txBody>
      </p:sp>
      <p:sp>
        <p:nvSpPr>
          <p:cNvPr id="9" name="TextBox 8">
            <a:extLst>
              <a:ext uri="{FF2B5EF4-FFF2-40B4-BE49-F238E27FC236}">
                <a16:creationId xmlns:a16="http://schemas.microsoft.com/office/drawing/2014/main" id="{9588AC50-F961-0C0D-9B01-94434EE40DA8}"/>
              </a:ext>
            </a:extLst>
          </p:cNvPr>
          <p:cNvSpPr txBox="1"/>
          <p:nvPr/>
        </p:nvSpPr>
        <p:spPr>
          <a:xfrm>
            <a:off x="0" y="1211644"/>
            <a:ext cx="12192000" cy="5139869"/>
          </a:xfrm>
          <a:prstGeom prst="rect">
            <a:avLst/>
          </a:prstGeom>
          <a:noFill/>
        </p:spPr>
        <p:txBody>
          <a:bodyPr wrap="square" rtlCol="0">
            <a:spAutoFit/>
          </a:bodyPr>
          <a:lstStyle/>
          <a:p>
            <a:r>
              <a:rPr lang="en-US" sz="2400" b="0" i="0" dirty="0">
                <a:solidFill>
                  <a:srgbClr val="374151"/>
                </a:solidFill>
                <a:effectLst/>
              </a:rPr>
              <a:t>Before starting the Exploratory Data Analysis (EDA) process, </a:t>
            </a:r>
            <a:r>
              <a:rPr lang="en-US" sz="2400" dirty="0">
                <a:solidFill>
                  <a:srgbClr val="374151"/>
                </a:solidFill>
              </a:rPr>
              <a:t>we</a:t>
            </a:r>
            <a:r>
              <a:rPr lang="en-US" sz="2400" b="0" i="0" dirty="0">
                <a:solidFill>
                  <a:srgbClr val="374151"/>
                </a:solidFill>
                <a:effectLst/>
              </a:rPr>
              <a:t> typically need to import various libraries in Python to facilitate data manipulation and , visualization, and analysis. Here are some of the essential libraries </a:t>
            </a:r>
            <a:r>
              <a:rPr lang="en-US" sz="2400" dirty="0">
                <a:solidFill>
                  <a:srgbClr val="374151"/>
                </a:solidFill>
              </a:rPr>
              <a:t>we used in this </a:t>
            </a:r>
            <a:r>
              <a:rPr lang="en-US" sz="2400" b="0" i="0" dirty="0">
                <a:solidFill>
                  <a:srgbClr val="374151"/>
                </a:solidFill>
                <a:effectLst/>
              </a:rPr>
              <a:t>EDA project:</a:t>
            </a:r>
          </a:p>
          <a:p>
            <a:endParaRPr lang="en-US" sz="2000" b="0" i="0" dirty="0">
              <a:solidFill>
                <a:srgbClr val="374151"/>
              </a:solidFill>
              <a:effectLst/>
            </a:endParaRPr>
          </a:p>
          <a:p>
            <a:r>
              <a:rPr lang="en-IN" sz="2000" b="0" dirty="0">
                <a:solidFill>
                  <a:srgbClr val="AF00DB"/>
                </a:solidFill>
                <a:effectLst/>
              </a:rPr>
              <a:t>import</a:t>
            </a:r>
            <a:r>
              <a:rPr lang="en-IN" sz="2000" b="0" dirty="0">
                <a:solidFill>
                  <a:srgbClr val="000000"/>
                </a:solidFill>
                <a:effectLst/>
              </a:rPr>
              <a:t> numpy </a:t>
            </a:r>
            <a:r>
              <a:rPr lang="en-IN" sz="2000" b="0" dirty="0">
                <a:solidFill>
                  <a:srgbClr val="AF00DB"/>
                </a:solidFill>
                <a:effectLst/>
              </a:rPr>
              <a:t>as</a:t>
            </a:r>
            <a:r>
              <a:rPr lang="en-IN" sz="2000" b="0" dirty="0">
                <a:solidFill>
                  <a:srgbClr val="000000"/>
                </a:solidFill>
                <a:effectLst/>
              </a:rPr>
              <a:t> np</a:t>
            </a:r>
          </a:p>
          <a:p>
            <a:pPr algn="l"/>
            <a:r>
              <a:rPr lang="en-US" sz="2000" b="0" i="0" dirty="0">
                <a:solidFill>
                  <a:srgbClr val="374151"/>
                </a:solidFill>
                <a:effectLst/>
              </a:rPr>
              <a:t>Import for numerical operations on arrays and matrices.</a:t>
            </a:r>
            <a:endParaRPr lang="en-US" sz="2000" dirty="0">
              <a:solidFill>
                <a:srgbClr val="374151"/>
              </a:solidFill>
            </a:endParaRPr>
          </a:p>
          <a:p>
            <a:r>
              <a:rPr lang="en-IN" sz="2000" b="0" dirty="0">
                <a:solidFill>
                  <a:srgbClr val="AF00DB"/>
                </a:solidFill>
                <a:effectLst/>
              </a:rPr>
              <a:t>import</a:t>
            </a:r>
            <a:r>
              <a:rPr lang="en-IN" sz="2000" b="0" dirty="0">
                <a:solidFill>
                  <a:srgbClr val="000000"/>
                </a:solidFill>
                <a:effectLst/>
              </a:rPr>
              <a:t> pandas </a:t>
            </a:r>
            <a:r>
              <a:rPr lang="en-IN" sz="2000" b="0" dirty="0">
                <a:solidFill>
                  <a:srgbClr val="AF00DB"/>
                </a:solidFill>
                <a:effectLst/>
              </a:rPr>
              <a:t>as</a:t>
            </a:r>
            <a:r>
              <a:rPr lang="en-IN" sz="2000" b="0" dirty="0">
                <a:solidFill>
                  <a:srgbClr val="000000"/>
                </a:solidFill>
                <a:effectLst/>
              </a:rPr>
              <a:t> pd</a:t>
            </a:r>
          </a:p>
          <a:p>
            <a:pPr algn="l"/>
            <a:r>
              <a:rPr lang="en-US" sz="2000" b="0" i="0" dirty="0">
                <a:solidFill>
                  <a:srgbClr val="374151"/>
                </a:solidFill>
                <a:effectLst/>
              </a:rPr>
              <a:t>Import for data manipulation and analysis using </a:t>
            </a:r>
            <a:r>
              <a:rPr lang="en-US" sz="2000" b="0" i="0" dirty="0" err="1">
                <a:solidFill>
                  <a:srgbClr val="374151"/>
                </a:solidFill>
                <a:effectLst/>
              </a:rPr>
              <a:t>dataframes</a:t>
            </a:r>
            <a:r>
              <a:rPr lang="en-US" sz="2000" b="0" i="0" dirty="0">
                <a:solidFill>
                  <a:srgbClr val="374151"/>
                </a:solidFill>
                <a:effectLst/>
              </a:rPr>
              <a:t>.</a:t>
            </a:r>
            <a:endParaRPr lang="en-IN" sz="2000" dirty="0"/>
          </a:p>
          <a:p>
            <a:r>
              <a:rPr lang="en-US" sz="2000" b="0" dirty="0">
                <a:solidFill>
                  <a:srgbClr val="AF00DB"/>
                </a:solidFill>
                <a:effectLst/>
              </a:rPr>
              <a:t>import</a:t>
            </a:r>
            <a:r>
              <a:rPr lang="en-US" sz="2000" b="0" dirty="0">
                <a:solidFill>
                  <a:srgbClr val="000000"/>
                </a:solidFill>
                <a:effectLst/>
              </a:rPr>
              <a:t> </a:t>
            </a:r>
            <a:r>
              <a:rPr lang="en-US" sz="2000" b="0" dirty="0" err="1">
                <a:solidFill>
                  <a:srgbClr val="000000"/>
                </a:solidFill>
                <a:effectLst/>
              </a:rPr>
              <a:t>matplotlib.pyplot</a:t>
            </a:r>
            <a:r>
              <a:rPr lang="en-US" sz="2000" b="0" dirty="0">
                <a:solidFill>
                  <a:srgbClr val="000000"/>
                </a:solidFill>
                <a:effectLst/>
              </a:rPr>
              <a:t> </a:t>
            </a:r>
            <a:r>
              <a:rPr lang="en-US" sz="2000" b="0" dirty="0">
                <a:solidFill>
                  <a:srgbClr val="AF00DB"/>
                </a:solidFill>
                <a:effectLst/>
              </a:rPr>
              <a:t>as</a:t>
            </a:r>
            <a:r>
              <a:rPr lang="en-US" sz="2000" b="0" dirty="0">
                <a:solidFill>
                  <a:srgbClr val="000000"/>
                </a:solidFill>
                <a:effectLst/>
              </a:rPr>
              <a:t> </a:t>
            </a:r>
            <a:r>
              <a:rPr lang="en-US" sz="2000" b="0" dirty="0" err="1">
                <a:solidFill>
                  <a:srgbClr val="000000"/>
                </a:solidFill>
                <a:effectLst/>
              </a:rPr>
              <a:t>plt</a:t>
            </a:r>
            <a:endParaRPr lang="en-US" sz="2000" b="0" dirty="0">
              <a:solidFill>
                <a:srgbClr val="000000"/>
              </a:solidFill>
              <a:effectLst/>
            </a:endParaRPr>
          </a:p>
          <a:p>
            <a:pPr algn="l"/>
            <a:r>
              <a:rPr lang="en-US" sz="2000" b="0" i="0" dirty="0">
                <a:solidFill>
                  <a:srgbClr val="374151"/>
                </a:solidFill>
                <a:effectLst/>
              </a:rPr>
              <a:t>Import for basic data visualization, such as line plots, scatter plots, and histograms.</a:t>
            </a:r>
            <a:endParaRPr lang="en-US" sz="2000" dirty="0">
              <a:solidFill>
                <a:srgbClr val="374151"/>
              </a:solidFill>
            </a:endParaRPr>
          </a:p>
          <a:p>
            <a:r>
              <a:rPr lang="en-IN" sz="2000" b="0" dirty="0">
                <a:solidFill>
                  <a:srgbClr val="AF00DB"/>
                </a:solidFill>
                <a:effectLst/>
              </a:rPr>
              <a:t>import</a:t>
            </a:r>
            <a:r>
              <a:rPr lang="en-IN" sz="2000" b="0" dirty="0">
                <a:solidFill>
                  <a:srgbClr val="000000"/>
                </a:solidFill>
                <a:effectLst/>
              </a:rPr>
              <a:t> seaborn </a:t>
            </a:r>
            <a:r>
              <a:rPr lang="en-IN" sz="2000" b="0" dirty="0">
                <a:solidFill>
                  <a:srgbClr val="AF00DB"/>
                </a:solidFill>
                <a:effectLst/>
              </a:rPr>
              <a:t>as</a:t>
            </a:r>
            <a:r>
              <a:rPr lang="en-IN" sz="2000" b="0" dirty="0">
                <a:solidFill>
                  <a:srgbClr val="000000"/>
                </a:solidFill>
                <a:effectLst/>
              </a:rPr>
              <a:t> sns</a:t>
            </a:r>
          </a:p>
          <a:p>
            <a:pPr algn="l"/>
            <a:r>
              <a:rPr lang="en-US" sz="2000" b="0" i="0" dirty="0">
                <a:solidFill>
                  <a:srgbClr val="374151"/>
                </a:solidFill>
                <a:effectLst/>
              </a:rPr>
              <a:t>Import for statistical data visualization, built on top of Matplotlib.</a:t>
            </a:r>
          </a:p>
          <a:p>
            <a:r>
              <a:rPr lang="en-US" sz="2000" b="0" dirty="0">
                <a:solidFill>
                  <a:srgbClr val="AF00DB"/>
                </a:solidFill>
                <a:effectLst/>
              </a:rPr>
              <a:t>import</a:t>
            </a:r>
            <a:r>
              <a:rPr lang="en-US" sz="2000" b="0" dirty="0">
                <a:solidFill>
                  <a:srgbClr val="000000"/>
                </a:solidFill>
                <a:effectLst/>
              </a:rPr>
              <a:t> </a:t>
            </a:r>
            <a:r>
              <a:rPr lang="en-US" sz="2000" b="0" dirty="0" err="1">
                <a:solidFill>
                  <a:srgbClr val="000000"/>
                </a:solidFill>
                <a:effectLst/>
              </a:rPr>
              <a:t>plotly.express</a:t>
            </a:r>
            <a:r>
              <a:rPr lang="en-US" sz="2000" b="0" dirty="0">
                <a:solidFill>
                  <a:srgbClr val="000000"/>
                </a:solidFill>
                <a:effectLst/>
              </a:rPr>
              <a:t> </a:t>
            </a:r>
            <a:r>
              <a:rPr lang="en-US" sz="2000" b="0" dirty="0">
                <a:solidFill>
                  <a:srgbClr val="AF00DB"/>
                </a:solidFill>
                <a:effectLst/>
              </a:rPr>
              <a:t>as</a:t>
            </a:r>
            <a:r>
              <a:rPr lang="en-US" sz="2000" b="0" dirty="0">
                <a:solidFill>
                  <a:srgbClr val="000000"/>
                </a:solidFill>
                <a:effectLst/>
              </a:rPr>
              <a:t> </a:t>
            </a:r>
            <a:r>
              <a:rPr lang="en-US" sz="2000" b="0" dirty="0" err="1">
                <a:solidFill>
                  <a:srgbClr val="000000"/>
                </a:solidFill>
                <a:effectLst/>
              </a:rPr>
              <a:t>px</a:t>
            </a:r>
            <a:r>
              <a:rPr lang="en-US" sz="2000" b="0" dirty="0">
                <a:solidFill>
                  <a:srgbClr val="000000"/>
                </a:solidFill>
                <a:effectLst/>
              </a:rPr>
              <a:t> </a:t>
            </a:r>
          </a:p>
          <a:p>
            <a:pPr algn="l"/>
            <a:r>
              <a:rPr lang="en-US" sz="2000" b="0" i="0" dirty="0">
                <a:solidFill>
                  <a:srgbClr val="374151"/>
                </a:solidFill>
                <a:effectLst/>
              </a:rPr>
              <a:t>Import for creating a variety of interactive visualizations.</a:t>
            </a:r>
          </a:p>
          <a:p>
            <a:pPr algn="l"/>
            <a:endParaRPr lang="en-US" b="0" i="0" dirty="0">
              <a:solidFill>
                <a:srgbClr val="374151"/>
              </a:solidFill>
              <a:effectLst/>
            </a:endParaRPr>
          </a:p>
          <a:p>
            <a:endParaRPr lang="en-IN" dirty="0"/>
          </a:p>
        </p:txBody>
      </p:sp>
    </p:spTree>
    <p:extLst>
      <p:ext uri="{BB962C8B-B14F-4D97-AF65-F5344CB8AC3E}">
        <p14:creationId xmlns:p14="http://schemas.microsoft.com/office/powerpoint/2010/main" val="356355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813CF4-5805-6C25-B70D-608EEBBD7193}"/>
              </a:ext>
            </a:extLst>
          </p:cNvPr>
          <p:cNvSpPr>
            <a:spLocks noGrp="1"/>
          </p:cNvSpPr>
          <p:nvPr>
            <p:ph type="sldNum" sz="quarter" idx="12"/>
          </p:nvPr>
        </p:nvSpPr>
        <p:spPr/>
        <p:txBody>
          <a:bodyPr/>
          <a:lstStyle/>
          <a:p>
            <a:fld id="{C2DC198D-18F6-4CDB-A701-959E7DE52267}" type="slidenum">
              <a:rPr lang="en-IN" smtClean="0"/>
              <a:pPr/>
              <a:t>9</a:t>
            </a:fld>
            <a:endParaRPr lang="en-IN" dirty="0"/>
          </a:p>
        </p:txBody>
      </p:sp>
      <p:sp>
        <p:nvSpPr>
          <p:cNvPr id="4" name="TextBox 3">
            <a:extLst>
              <a:ext uri="{FF2B5EF4-FFF2-40B4-BE49-F238E27FC236}">
                <a16:creationId xmlns:a16="http://schemas.microsoft.com/office/drawing/2014/main" id="{DC06D441-C19C-F7F2-8992-42F445CF6B52}"/>
              </a:ext>
            </a:extLst>
          </p:cNvPr>
          <p:cNvSpPr txBox="1"/>
          <p:nvPr/>
        </p:nvSpPr>
        <p:spPr>
          <a:xfrm>
            <a:off x="0" y="363894"/>
            <a:ext cx="3769568" cy="523220"/>
          </a:xfrm>
          <a:prstGeom prst="rect">
            <a:avLst/>
          </a:prstGeom>
          <a:noFill/>
        </p:spPr>
        <p:txBody>
          <a:bodyPr wrap="square" rtlCol="0">
            <a:spAutoFit/>
          </a:bodyPr>
          <a:lstStyle/>
          <a:p>
            <a:r>
              <a:rPr lang="en-IN" sz="2800" b="1" dirty="0">
                <a:solidFill>
                  <a:schemeClr val="bg1"/>
                </a:solidFill>
              </a:rPr>
              <a:t>Data Wrangling</a:t>
            </a:r>
          </a:p>
        </p:txBody>
      </p:sp>
      <p:sp>
        <p:nvSpPr>
          <p:cNvPr id="6" name="TextBox 5">
            <a:extLst>
              <a:ext uri="{FF2B5EF4-FFF2-40B4-BE49-F238E27FC236}">
                <a16:creationId xmlns:a16="http://schemas.microsoft.com/office/drawing/2014/main" id="{C2423E9B-7430-97EB-7DC6-0A371A845A6C}"/>
              </a:ext>
            </a:extLst>
          </p:cNvPr>
          <p:cNvSpPr txBox="1"/>
          <p:nvPr/>
        </p:nvSpPr>
        <p:spPr>
          <a:xfrm>
            <a:off x="0" y="1113748"/>
            <a:ext cx="12055151" cy="5139869"/>
          </a:xfrm>
          <a:prstGeom prst="rect">
            <a:avLst/>
          </a:prstGeom>
          <a:noFill/>
        </p:spPr>
        <p:txBody>
          <a:bodyPr wrap="square" rtlCol="0">
            <a:spAutoFit/>
          </a:bodyPr>
          <a:lstStyle/>
          <a:p>
            <a:r>
              <a:rPr lang="en-IN" sz="2800" b="1" dirty="0"/>
              <a:t>Data Cleaning:-</a:t>
            </a:r>
          </a:p>
          <a:p>
            <a:endParaRPr lang="en-IN" sz="2800" b="1" dirty="0"/>
          </a:p>
          <a:p>
            <a:pPr algn="l"/>
            <a:r>
              <a:rPr lang="en-US" sz="1800" b="0" i="0" u="none" strike="noStrike" baseline="0" dirty="0">
                <a:solidFill>
                  <a:srgbClr val="202020"/>
                </a:solidFill>
              </a:rPr>
              <a:t>● </a:t>
            </a:r>
            <a:r>
              <a:rPr lang="en-US" b="0" i="0" dirty="0">
                <a:effectLst/>
              </a:rPr>
              <a:t> we have dropped "company" column from our further analysis as it has a large number of Null values that will negatively    affect our ability to analyze the data further</a:t>
            </a:r>
            <a:r>
              <a:rPr lang="en-US" dirty="0">
                <a:solidFill>
                  <a:srgbClr val="D5D5D5"/>
                </a:solidFill>
              </a:rPr>
              <a:t>.</a:t>
            </a:r>
          </a:p>
          <a:p>
            <a:pPr algn="l"/>
            <a:r>
              <a:rPr lang="en-US" sz="1800" b="0" i="0" u="none" strike="noStrike" baseline="0" dirty="0">
                <a:solidFill>
                  <a:srgbClr val="202020"/>
                </a:solidFill>
              </a:rPr>
              <a:t>● </a:t>
            </a:r>
            <a:r>
              <a:rPr lang="en-US" sz="1800" b="0" i="0" u="none" strike="noStrike" baseline="0" dirty="0"/>
              <a:t>Also we d</a:t>
            </a:r>
            <a:r>
              <a:rPr lang="en-US" dirty="0"/>
              <a:t>ropped duplicate values , along with that we have dropped ‘</a:t>
            </a:r>
            <a:r>
              <a:rPr lang="en-US" dirty="0" err="1"/>
              <a:t>adult’,’children’,’babies</a:t>
            </a:r>
            <a:r>
              <a:rPr lang="en-US" dirty="0"/>
              <a:t>’ columns because we have added one column as ‘</a:t>
            </a:r>
            <a:r>
              <a:rPr lang="en-US" dirty="0" err="1"/>
              <a:t>Total_guest</a:t>
            </a:r>
            <a:r>
              <a:rPr lang="en-US" dirty="0"/>
              <a:t>’ by adding ‘adult’ , ’children’ and ‘babies’ column.</a:t>
            </a:r>
          </a:p>
          <a:p>
            <a:r>
              <a:rPr lang="en-US" sz="1800" b="0" i="0" u="none" strike="noStrike" baseline="0" dirty="0">
                <a:solidFill>
                  <a:srgbClr val="000000"/>
                </a:solidFill>
              </a:rPr>
              <a:t>● Numerical columns with nominal null values have been manipulated by filled them with their mean values.</a:t>
            </a:r>
          </a:p>
          <a:p>
            <a:endParaRPr lang="en-US" dirty="0">
              <a:solidFill>
                <a:srgbClr val="000000"/>
              </a:solidFill>
            </a:endParaRPr>
          </a:p>
          <a:p>
            <a:endParaRPr lang="en-IN" sz="2800" b="1" i="0" u="none" strike="noStrike" baseline="0" dirty="0">
              <a:solidFill>
                <a:srgbClr val="202020"/>
              </a:solidFill>
            </a:endParaRPr>
          </a:p>
          <a:p>
            <a:r>
              <a:rPr lang="en-IN" sz="2800" b="1" i="0" u="none" strike="noStrike" baseline="0" dirty="0">
                <a:solidFill>
                  <a:srgbClr val="202020"/>
                </a:solidFill>
              </a:rPr>
              <a:t>Data Manipulation:-</a:t>
            </a:r>
          </a:p>
          <a:p>
            <a:endParaRPr lang="en-IN" sz="1800" b="0" i="0" u="none" strike="noStrike" baseline="0" dirty="0">
              <a:solidFill>
                <a:srgbClr val="202020"/>
              </a:solidFill>
            </a:endParaRPr>
          </a:p>
          <a:p>
            <a:r>
              <a:rPr lang="en-US" sz="1800" b="0" i="0" u="none" strike="noStrike" baseline="0" dirty="0">
                <a:solidFill>
                  <a:srgbClr val="202020"/>
                </a:solidFill>
              </a:rPr>
              <a:t>Combining columns for an effective study</a:t>
            </a:r>
          </a:p>
          <a:p>
            <a:r>
              <a:rPr lang="en-IN" sz="1800" b="0" i="0" u="none" strike="noStrike" baseline="0" dirty="0">
                <a:solidFill>
                  <a:srgbClr val="000000"/>
                </a:solidFill>
              </a:rPr>
              <a:t>➔</a:t>
            </a:r>
            <a:r>
              <a:rPr lang="en-IN" sz="1800" b="0" i="0" u="none" strike="noStrike" baseline="0" dirty="0" err="1">
                <a:solidFill>
                  <a:srgbClr val="000000"/>
                </a:solidFill>
              </a:rPr>
              <a:t>Total_guest</a:t>
            </a:r>
            <a:r>
              <a:rPr lang="en-IN" sz="1800" b="0" i="0" u="none" strike="noStrike" baseline="0" dirty="0">
                <a:solidFill>
                  <a:srgbClr val="000000"/>
                </a:solidFill>
              </a:rPr>
              <a:t>=</a:t>
            </a:r>
            <a:r>
              <a:rPr lang="en-IN" sz="1800" b="0" i="0" u="none" strike="noStrike" baseline="0" dirty="0" err="1">
                <a:solidFill>
                  <a:srgbClr val="000000"/>
                </a:solidFill>
              </a:rPr>
              <a:t>babies+children+adult</a:t>
            </a:r>
            <a:endParaRPr lang="en-IN" sz="1800" b="0" i="0" u="none" strike="noStrike" baseline="0" dirty="0">
              <a:solidFill>
                <a:srgbClr val="000000"/>
              </a:solidFill>
            </a:endParaRPr>
          </a:p>
          <a:p>
            <a:r>
              <a:rPr lang="en-US" sz="1800" b="0" i="0" u="none" strike="noStrike" baseline="0" dirty="0">
                <a:solidFill>
                  <a:srgbClr val="000000"/>
                </a:solidFill>
              </a:rPr>
              <a:t>➔</a:t>
            </a:r>
            <a:r>
              <a:rPr lang="en-US" sz="1800" b="0" i="0" u="none" strike="noStrike" baseline="0" dirty="0" err="1">
                <a:solidFill>
                  <a:srgbClr val="000000"/>
                </a:solidFill>
              </a:rPr>
              <a:t>total_stays</a:t>
            </a:r>
            <a:r>
              <a:rPr lang="en-US" sz="1800" b="0" i="0" u="none" strike="noStrike" baseline="0" dirty="0">
                <a:solidFill>
                  <a:srgbClr val="000000"/>
                </a:solidFill>
              </a:rPr>
              <a:t>= </a:t>
            </a:r>
            <a:r>
              <a:rPr lang="en-US" sz="1800" b="0" i="0" u="none" strike="noStrike" baseline="0" dirty="0" err="1">
                <a:solidFill>
                  <a:srgbClr val="000000"/>
                </a:solidFill>
              </a:rPr>
              <a:t>Stays_in_weekend_nights+Stays_in_week_nights</a:t>
            </a:r>
            <a:endParaRPr lang="en-US" sz="1800" b="0" i="0" u="none" strike="noStrike" baseline="0" dirty="0">
              <a:solidFill>
                <a:srgbClr val="000000"/>
              </a:solidFill>
            </a:endParaRPr>
          </a:p>
          <a:p>
            <a:endParaRPr lang="en-US" sz="1800" b="0" i="0" u="none" strike="noStrike" baseline="0" dirty="0">
              <a:solidFill>
                <a:srgbClr val="000000"/>
              </a:solidFill>
              <a:latin typeface="Arial" panose="020B0604020202020204" pitchFamily="34" charset="0"/>
            </a:endParaRPr>
          </a:p>
          <a:p>
            <a:r>
              <a:rPr lang="en-US" sz="1800" b="0" i="0" u="none" strike="noStrike" baseline="0" dirty="0">
                <a:solidFill>
                  <a:srgbClr val="000000"/>
                </a:solidFill>
                <a:latin typeface="Arial" panose="020B0604020202020204" pitchFamily="34" charset="0"/>
              </a:rPr>
              <a:t>       </a:t>
            </a:r>
            <a:endParaRPr lang="en-IN" dirty="0"/>
          </a:p>
        </p:txBody>
      </p:sp>
    </p:spTree>
    <p:extLst>
      <p:ext uri="{BB962C8B-B14F-4D97-AF65-F5344CB8AC3E}">
        <p14:creationId xmlns:p14="http://schemas.microsoft.com/office/powerpoint/2010/main" val="18924829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1522</TotalTime>
  <Words>3126</Words>
  <Application>Microsoft Office PowerPoint</Application>
  <PresentationFormat>Widescreen</PresentationFormat>
  <Paragraphs>269</Paragraphs>
  <Slides>28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Arial Black</vt:lpstr>
      <vt:lpstr>Calibri</vt:lpstr>
      <vt:lpstr>Calibri Light</vt:lpstr>
      <vt:lpstr>Cascadia Code SemiBold</vt:lpstr>
      <vt:lpstr>Roboto</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Sunil.k</dc:creator>
  <cp:lastModifiedBy>souvik karmakar</cp:lastModifiedBy>
  <cp:revision>6</cp:revision>
  <dcterms:created xsi:type="dcterms:W3CDTF">2023-12-29T04:03:33Z</dcterms:created>
  <dcterms:modified xsi:type="dcterms:W3CDTF">2023-12-31T17:39:59Z</dcterms:modified>
</cp:coreProperties>
</file>

<file path=docProps/thumbnail.jpeg>
</file>